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7" r:id="rId3"/>
    <p:sldId id="313" r:id="rId4"/>
    <p:sldId id="298" r:id="rId5"/>
    <p:sldId id="314" r:id="rId6"/>
    <p:sldId id="316" r:id="rId7"/>
    <p:sldId id="311" r:id="rId8"/>
    <p:sldId id="328" r:id="rId9"/>
    <p:sldId id="320" r:id="rId10"/>
    <p:sldId id="330" r:id="rId11"/>
    <p:sldId id="326" r:id="rId12"/>
    <p:sldId id="308" r:id="rId13"/>
    <p:sldId id="310" r:id="rId14"/>
    <p:sldId id="312" r:id="rId15"/>
    <p:sldId id="266" r:id="rId16"/>
    <p:sldId id="319" r:id="rId17"/>
    <p:sldId id="322" r:id="rId18"/>
    <p:sldId id="303" r:id="rId19"/>
    <p:sldId id="331" r:id="rId20"/>
    <p:sldId id="274" r:id="rId21"/>
    <p:sldId id="278" r:id="rId22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s Mária" initials="VM" lastIdx="1" clrIdx="0">
    <p:extLst>
      <p:ext uri="{19B8F6BF-5375-455C-9EA6-DF929625EA0E}">
        <p15:presenceInfo xmlns:p15="http://schemas.microsoft.com/office/powerpoint/2012/main" userId="S::vas.maria@cloud.kre.hu::e911d6ea-29ac-4acf-b681-e2d46350a5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30" autoAdjust="0"/>
    <p:restoredTop sz="94624" autoAdjust="0"/>
  </p:normalViewPr>
  <p:slideViewPr>
    <p:cSldViewPr>
      <p:cViewPr varScale="1">
        <p:scale>
          <a:sx n="81" d="100"/>
          <a:sy n="81" d="100"/>
        </p:scale>
        <p:origin x="181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60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E063C-DE3F-443D-8C1E-E2A0C7F213C8}" type="datetimeFigureOut">
              <a:rPr lang="hu-HU" smtClean="0"/>
              <a:pPr/>
              <a:t>2021. 01. 27.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22ECE-7B19-4781-AECF-8220A972CD15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34079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8A1A6-F958-45AD-857C-B89CF6816462}" type="datetimeFigureOut">
              <a:rPr lang="hu-HU" smtClean="0"/>
              <a:pPr/>
              <a:t>2021. 01. 27.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5F94B-9EF4-480F-8438-ADF62F8D85D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0018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1449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8C8B-3550-4552-8DC7-E98CB0203B10}" type="datetime1">
              <a:rPr lang="hu-HU" smtClean="0"/>
              <a:t>2021. 01. 27.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EFB80-0485-4889-BDBA-15B58417AAD4}" type="datetime1">
              <a:rPr lang="hu-HU" smtClean="0"/>
              <a:t>2021. 01. 27.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0E5E-358B-4548-A35F-182CDA66D010}" type="datetime1">
              <a:rPr lang="hu-HU" smtClean="0"/>
              <a:t>2021. 01. 27.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5304-E8D6-4E4B-9857-6B151E127044}" type="datetime1">
              <a:rPr lang="hu-HU" smtClean="0"/>
              <a:t>2021. 01. 27.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A9C5-9971-4242-B575-ED83148A7D17}" type="datetime1">
              <a:rPr lang="hu-HU" smtClean="0"/>
              <a:t>2021. 01. 27.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4A83-41BA-4C79-92C2-6CD3111F4F07}" type="datetime1">
              <a:rPr lang="hu-HU" smtClean="0"/>
              <a:t>2021. 01. 27.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F355-B6D0-4BC0-B41C-4271B5101ADE}" type="datetime1">
              <a:rPr lang="hu-HU" smtClean="0"/>
              <a:t>2021. 01. 27.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DCA7-32C0-49D4-8E83-739A535FAC22}" type="datetime1">
              <a:rPr lang="hu-HU" smtClean="0"/>
              <a:t>2021. 01. 27.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831A-45CB-4D82-8D64-2949243853CF}" type="datetime1">
              <a:rPr lang="hu-HU" smtClean="0"/>
              <a:t>2021. 01. 27.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42FD-EA14-4D8C-A5F2-635A856E9AE8}" type="datetime1">
              <a:rPr lang="hu-HU" smtClean="0"/>
              <a:t>2021. 01. 27.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BFE4-4F9E-4AD1-87F4-966F9F54E8B4}" type="datetime1">
              <a:rPr lang="hu-HU" smtClean="0"/>
              <a:t>2021. 01. 27.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52B75-6516-44E9-9B0B-F9C1CB045A26}" type="datetime1">
              <a:rPr lang="hu-HU" smtClean="0"/>
              <a:t>2021. 01. 27.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/>
              <a:t>Károli Gáspár Református Egyetem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oktatas.hu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lvi.hu/" TargetMode="External"/><Relationship Id="rId2" Type="http://schemas.openxmlformats.org/officeDocument/2006/relationships/hyperlink" Target="https://www.felvi.hu/felveteli/jelentkezes/felveteli_tajekoztato/FFT_2021A/10_jogszabalyo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s://www.felvi.hu/felveteli/jelentkezes/felveteli_tajekoztato/FFT_2021A/1_teendok_hataridok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felveteli@kre.hu" TargetMode="External"/><Relationship Id="rId2" Type="http://schemas.openxmlformats.org/officeDocument/2006/relationships/hyperlink" Target="https://ajk.kre.hu/index.php/hallgatoinknak/osztondijak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felvi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felvi.h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lvi.hu/felveteli/jelentkezes/felveteli_tajekoztato/FFT_2017A/1_teendok_hataridok/13_efelveteli/136_hitelesites" TargetMode="External"/><Relationship Id="rId2" Type="http://schemas.openxmlformats.org/officeDocument/2006/relationships/hyperlink" Target="http://www.felvi.h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lvi.hu/felveteli/jelentkezes/felveteli_tajekoztato/FFT_2021A/2_pontszamitas/22_alap_osztatlan/221_tanulmanyi_pontok/2212_erettsegi_eredmenyek" TargetMode="External"/><Relationship Id="rId2" Type="http://schemas.openxmlformats.org/officeDocument/2006/relationships/hyperlink" Target="https://www.felvi.hu/felveteli/jelentkezes/felveteli_tajekoztato/FFT_2021A/2_pontszamitas/22_alap_osztatlan/221_tanulmanyi_pontok/2211_kozepiskolai_eredmenye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 számának helye 4"/>
          <p:cNvSpPr txBox="1">
            <a:spLocks/>
          </p:cNvSpPr>
          <p:nvPr/>
        </p:nvSpPr>
        <p:spPr>
          <a:xfrm>
            <a:off x="7452320" y="5445225"/>
            <a:ext cx="1691680" cy="141277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39552" y="1110574"/>
            <a:ext cx="8424936" cy="720080"/>
          </a:xfrm>
        </p:spPr>
        <p:txBody>
          <a:bodyPr>
            <a:normAutofit fontScale="90000"/>
          </a:bodyPr>
          <a:lstStyle/>
          <a:p>
            <a:pPr algn="r"/>
            <a:r>
              <a:rPr lang="hu-HU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Odafigyelés, emberarcú képzés!</a:t>
            </a:r>
            <a:r>
              <a:rPr lang="hu-HU" sz="49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	</a:t>
            </a:r>
            <a:endParaRPr lang="hu-HU" b="1" dirty="0">
              <a:latin typeface="Century Gothic" panose="020B0502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52640"/>
            <a:ext cx="2880320" cy="43366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Szövegdoboz 6"/>
          <p:cNvSpPr txBox="1"/>
          <p:nvPr/>
        </p:nvSpPr>
        <p:spPr>
          <a:xfrm>
            <a:off x="3851920" y="3212976"/>
            <a:ext cx="4608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Nekünk is az a fontos, hogy Neked sikerüljön!</a:t>
            </a:r>
            <a:b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0848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587" y="4550578"/>
            <a:ext cx="4545136" cy="14039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10</a:t>
            </a:fld>
            <a:endParaRPr lang="hu-HU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2725" y="981075"/>
            <a:ext cx="8751763" cy="5543550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ts val="600"/>
              </a:spcBef>
              <a:buNone/>
            </a:pPr>
            <a:r>
              <a:rPr lang="hu-HU" altLang="hu-HU" sz="18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Emelt szintű tantárgyi érettségi vizsgakövetelmény</a:t>
            </a:r>
          </a:p>
          <a:p>
            <a:pPr marL="685800" lvl="2">
              <a:spcBef>
                <a:spcPts val="600"/>
              </a:spcBef>
              <a:spcAft>
                <a:spcPts val="600"/>
              </a:spcAft>
            </a:pPr>
            <a:r>
              <a:rPr lang="hu-HU" alt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vagy </a:t>
            </a:r>
            <a:r>
              <a:rPr lang="hu-HU" altLang="hu-HU" sz="1400" b="1" dirty="0">
                <a:solidFill>
                  <a:srgbClr val="E46C0A"/>
                </a:solidFill>
                <a:latin typeface="Century Gothic" panose="020B0502020202020204" pitchFamily="34" charset="0"/>
              </a:rPr>
              <a:t>felsőoktatási felvételi szakmai vizsgát </a:t>
            </a:r>
            <a:r>
              <a:rPr lang="hu-HU" alt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tesz: </a:t>
            </a:r>
          </a:p>
          <a:p>
            <a:pPr marL="1143000" lvl="3">
              <a:spcBef>
                <a:spcPts val="0"/>
              </a:spcBef>
            </a:pPr>
            <a:r>
              <a:rPr lang="hu-HU" alt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legalább 45%-os szakmai vizsgát tesz</a:t>
            </a:r>
          </a:p>
          <a:p>
            <a:pPr marL="1143000" lvl="3">
              <a:spcBef>
                <a:spcPts val="0"/>
              </a:spcBef>
            </a:pPr>
            <a:r>
              <a:rPr lang="hu-HU" alt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megfelelt eredménnyel megkapja az emelt szintű érettségiért járó 50 többletpontot. </a:t>
            </a:r>
          </a:p>
          <a:p>
            <a:pPr marL="1143000" lvl="3">
              <a:spcBef>
                <a:spcPts val="0"/>
              </a:spcBef>
            </a:pPr>
            <a:r>
              <a:rPr lang="hu-HU" alt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szakmai vizsga tárgyának megfelelő középszintű érettségi vizsgaeredményéből számítandó az érettségi pontja</a:t>
            </a:r>
          </a:p>
          <a:p>
            <a:pPr marL="1143000" lvl="3">
              <a:spcBef>
                <a:spcPts val="0"/>
              </a:spcBef>
            </a:pPr>
            <a:r>
              <a:rPr lang="hu-HU" alt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ugyanez vonatkozik a külföldi érettségivel rendelkezőkre akik szakmai vizsgát tesznek</a:t>
            </a:r>
            <a:endParaRPr lang="hu-HU" altLang="hu-HU" sz="12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1143000" lvl="3">
              <a:spcBef>
                <a:spcPts val="0"/>
              </a:spcBef>
            </a:pPr>
            <a:endParaRPr lang="hu-HU" altLang="hu-HU" sz="12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hu-HU" sz="1400" dirty="0">
                <a:latin typeface="Century Gothic" panose="020B0502020202020204" pitchFamily="34" charset="0"/>
              </a:rPr>
              <a:t>A felsőoktatási felvételi szakmai vizsga </a:t>
            </a:r>
            <a:r>
              <a:rPr lang="hu-HU" sz="1400" b="1" dirty="0">
                <a:latin typeface="Century Gothic" panose="020B0502020202020204" pitchFamily="34" charset="0"/>
              </a:rPr>
              <a:t>követelményrendszere</a:t>
            </a:r>
            <a:r>
              <a:rPr lang="hu-HU" sz="1400" dirty="0">
                <a:latin typeface="Century Gothic" panose="020B0502020202020204" pitchFamily="34" charset="0"/>
              </a:rPr>
              <a:t> a 2005 óta érvényben lévő kétszintű érettségi vizsgarendszer szerinti emelt szintű érettségi írásbelin alapul – az egyes vizsgatárgyak feladatlapjait az Oktatási Hivatal honlapján teszik közzé </a:t>
            </a:r>
            <a:r>
              <a:rPr lang="hu-HU" sz="1400" dirty="0">
                <a:latin typeface="Century Gothic" panose="020B0502020202020204" pitchFamily="34" charset="0"/>
                <a:hlinkClick r:id="rId2"/>
              </a:rPr>
              <a:t>www.oktatas.hu</a:t>
            </a:r>
            <a:r>
              <a:rPr lang="hu-HU" sz="1400" dirty="0">
                <a:latin typeface="Century Gothic" panose="020B0502020202020204" pitchFamily="34" charset="0"/>
              </a:rPr>
              <a:t> </a:t>
            </a:r>
          </a:p>
          <a:p>
            <a:pPr marL="0" indent="0" algn="just">
              <a:buNone/>
            </a:pPr>
            <a:endParaRPr lang="hu-HU" sz="1400" b="1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hu-HU" sz="1400" b="1" dirty="0">
                <a:latin typeface="Century Gothic" panose="020B0502020202020204" pitchFamily="34" charset="0"/>
              </a:rPr>
              <a:t>Figyelem!</a:t>
            </a:r>
            <a:r>
              <a:rPr lang="hu-HU" sz="1400" dirty="0">
                <a:latin typeface="Century Gothic" panose="020B0502020202020204" pitchFamily="34" charset="0"/>
              </a:rPr>
              <a:t> A felsőoktatási felvételi szakmai vizsga eredménye (megfelelt/nem felelt meg) kizárólag csak az adott felsőoktatási felvételi eljárásban használható fel, és </a:t>
            </a:r>
            <a:r>
              <a:rPr lang="hu-HU" sz="1400" b="1" dirty="0">
                <a:latin typeface="Century Gothic" panose="020B0502020202020204" pitchFamily="34" charset="0"/>
              </a:rPr>
              <a:t>nem eredményez az adott tantárgyból emelt szintű érettségi eredményről szóló bármilyen igazolást vagy tanúsítványt.</a:t>
            </a:r>
            <a:endParaRPr lang="hu-HU" sz="1400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hu-HU" sz="1400" dirty="0">
                <a:latin typeface="Century Gothic" panose="020B0502020202020204" pitchFamily="34" charset="0"/>
              </a:rPr>
              <a:t>Régi típusú" (2005 előtti) magyar rendszerű érettségi bizonyítvánnyal rendelkezők esetében az érettségi vizsgaeredmények automatikusan középszintű érettségi vizsgának minősülnek, az osztályzatok pedig az alábbi százalékos értékeknek felelnek meg:</a:t>
            </a:r>
          </a:p>
          <a:p>
            <a:pPr marL="0" indent="0" algn="ctr">
              <a:buNone/>
            </a:pPr>
            <a:r>
              <a:rPr lang="hu-HU" sz="1400" dirty="0">
                <a:latin typeface="Century Gothic" panose="020B0502020202020204" pitchFamily="34" charset="0"/>
              </a:rPr>
              <a:t>jeles (5): 100%,</a:t>
            </a:r>
          </a:p>
          <a:p>
            <a:pPr marL="0" indent="0" algn="ctr">
              <a:buNone/>
            </a:pPr>
            <a:r>
              <a:rPr lang="hu-HU" sz="1400" dirty="0">
                <a:latin typeface="Century Gothic" panose="020B0502020202020204" pitchFamily="34" charset="0"/>
              </a:rPr>
              <a:t>jó (4): 79%,</a:t>
            </a:r>
          </a:p>
          <a:p>
            <a:pPr marL="0" indent="0" algn="ctr">
              <a:buNone/>
            </a:pPr>
            <a:r>
              <a:rPr lang="hu-HU" sz="1400" dirty="0">
                <a:latin typeface="Century Gothic" panose="020B0502020202020204" pitchFamily="34" charset="0"/>
              </a:rPr>
              <a:t>közepes (3): 59%,</a:t>
            </a:r>
          </a:p>
          <a:p>
            <a:pPr marL="0" indent="0" algn="ctr">
              <a:buNone/>
            </a:pPr>
            <a:r>
              <a:rPr lang="hu-HU" sz="1400" dirty="0">
                <a:latin typeface="Century Gothic" panose="020B0502020202020204" pitchFamily="34" charset="0"/>
              </a:rPr>
              <a:t>elégséges (2): 39%</a:t>
            </a:r>
          </a:p>
          <a:p>
            <a:pPr marL="1143000" lvl="3">
              <a:spcBef>
                <a:spcPts val="0"/>
              </a:spcBef>
            </a:pPr>
            <a:endParaRPr lang="hu-HU" altLang="hu-HU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35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493" y="1374474"/>
            <a:ext cx="8932507" cy="4464496"/>
          </a:xfrm>
        </p:spPr>
        <p:txBody>
          <a:bodyPr>
            <a:noAutofit/>
          </a:bodyPr>
          <a:lstStyle/>
          <a:p>
            <a:pPr marL="0" lvl="1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hu-HU" altLang="hu-HU" sz="18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Felsőoktatási szakképzésen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endParaRPr lang="hu-HU" altLang="hu-HU" sz="18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285750" lvl="1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 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tanulmányi pontok 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kétszerese + a 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többletpontok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hu-HU" altLang="hu-HU" sz="18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vagy</a:t>
            </a:r>
          </a:p>
          <a:p>
            <a:pPr marL="285750" lvl="1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 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tanulmányi pontok 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és az 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érettségi pontok 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összege + a 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többletpontok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hu-HU" altLang="hu-HU" sz="18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vagy</a:t>
            </a:r>
          </a:p>
          <a:p>
            <a:pPr marL="285750" lvl="1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az 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érettségi pontok 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kétszerese + a 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többletpontok </a:t>
            </a:r>
            <a:r>
              <a:rPr lang="hu-HU" altLang="hu-HU" sz="18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vagy</a:t>
            </a:r>
          </a:p>
          <a:p>
            <a:pPr marL="285750" lvl="1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KRE-ÁJK-án 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felsőfokú oklevél birtokában az oklevél minősítése 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alapján is szerezhető  </a:t>
            </a:r>
          </a:p>
          <a:p>
            <a:pPr marL="0" lvl="1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altLang="hu-HU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max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 400 pont 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+ a 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többletpontok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0" lvl="1" indent="0" algn="l">
              <a:spcBef>
                <a:spcPts val="0"/>
              </a:spcBef>
              <a:buNone/>
            </a:pPr>
            <a:endParaRPr lang="hu-HU" altLang="hu-HU" sz="7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hu-HU" altLang="hu-HU" sz="18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Minden esetben a jelentkező számára kedvezőbb módon kell számolni!</a:t>
            </a:r>
            <a:endParaRPr lang="hu-HU" altLang="hu-HU" sz="18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endParaRPr lang="hu-HU" altLang="hu-HU" sz="18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hu-HU" altLang="hu-HU" sz="16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hu-HU" altLang="hu-HU" sz="12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11</a:t>
            </a:fld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904875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77491"/>
            <a:ext cx="8229600" cy="468712"/>
          </a:xfrm>
        </p:spPr>
        <p:txBody>
          <a:bodyPr>
            <a:noAutofit/>
          </a:bodyPr>
          <a:lstStyle/>
          <a:p>
            <a:pPr eaLnBrk="1" hangingPunct="1"/>
            <a:r>
              <a:rPr lang="hu-HU" alt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Összpontszám</a:t>
            </a:r>
          </a:p>
        </p:txBody>
      </p:sp>
    </p:spTree>
    <p:extLst>
      <p:ext uri="{BB962C8B-B14F-4D97-AF65-F5344CB8AC3E}">
        <p14:creationId xmlns:p14="http://schemas.microsoft.com/office/powerpoint/2010/main" val="2750775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3968" y="916476"/>
            <a:ext cx="8229600" cy="432048"/>
          </a:xfrm>
        </p:spPr>
        <p:txBody>
          <a:bodyPr>
            <a:noAutofit/>
          </a:bodyPr>
          <a:lstStyle/>
          <a:p>
            <a:r>
              <a:rPr lang="hu-HU" altLang="hu-HU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Többletpontok I. – Kötelező többletpontok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63777"/>
            <a:ext cx="8784976" cy="4789559"/>
          </a:xfrm>
        </p:spPr>
        <p:txBody>
          <a:bodyPr>
            <a:normAutofit fontScale="32500" lnSpcReduction="20000"/>
          </a:bodyPr>
          <a:lstStyle/>
          <a:p>
            <a:pPr marL="0" indent="0" algn="just" eaLnBrk="1" hangingPunct="1">
              <a:buNone/>
            </a:pPr>
            <a:r>
              <a:rPr lang="hu-HU" altLang="hu-HU" sz="43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Maximum 100 többletpont szerezhető. </a:t>
            </a:r>
          </a:p>
          <a:p>
            <a:pPr marL="0" indent="0" algn="just" eaLnBrk="1" hangingPunct="1">
              <a:buNone/>
            </a:pPr>
            <a:endParaRPr lang="hu-HU" altLang="hu-HU" sz="25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360000" lvl="1">
              <a:buFont typeface="Arial" panose="020B0604020202020204" pitchFamily="34" charset="0"/>
              <a:buChar char="•"/>
            </a:pPr>
            <a:r>
              <a:rPr lang="hu-HU" altLang="hu-HU" sz="3400" dirty="0">
                <a:solidFill>
                  <a:srgbClr val="FF0000"/>
                </a:solidFill>
                <a:latin typeface="Century Gothic" panose="020B0502020202020204" pitchFamily="34" charset="0"/>
              </a:rPr>
              <a:t>Kötelező</a:t>
            </a:r>
            <a:r>
              <a:rPr lang="hu-HU" altLang="hu-HU" sz="3400" dirty="0">
                <a:latin typeface="Century Gothic" panose="020B0502020202020204" pitchFamily="34" charset="0"/>
              </a:rPr>
              <a:t> megadni az emelt szintű érettségiért és a nyelvvizsgákért, valamint az esélyegyenlőség biztosítása érdekében járó többletpontokat. </a:t>
            </a:r>
          </a:p>
          <a:p>
            <a:pPr marL="360000" lvl="1">
              <a:buFont typeface="Arial" panose="020B0604020202020204" pitchFamily="34" charset="0"/>
              <a:buChar char="•"/>
            </a:pPr>
            <a:r>
              <a:rPr lang="hu-HU" altLang="hu-HU" sz="3400" dirty="0">
                <a:latin typeface="Century Gothic" panose="020B0502020202020204" pitchFamily="34" charset="0"/>
              </a:rPr>
              <a:t>Az adott szakon képzést folytató felsőoktatási intézmények közösen </a:t>
            </a:r>
            <a:r>
              <a:rPr lang="hu-HU" altLang="hu-HU" sz="3400" dirty="0">
                <a:solidFill>
                  <a:srgbClr val="FF0000"/>
                </a:solidFill>
                <a:latin typeface="Century Gothic" panose="020B0502020202020204" pitchFamily="34" charset="0"/>
              </a:rPr>
              <a:t>döntenek </a:t>
            </a:r>
            <a:r>
              <a:rPr lang="hu-HU" altLang="hu-HU" sz="3400" dirty="0">
                <a:latin typeface="Century Gothic" panose="020B0502020202020204" pitchFamily="34" charset="0"/>
              </a:rPr>
              <a:t>az egyéb többletpontok megadásáról.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hu-HU" altLang="hu-HU" sz="2200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hu-HU" altLang="hu-HU" sz="2200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buNone/>
            </a:pPr>
            <a:r>
              <a:rPr lang="hu-HU" altLang="hu-HU" sz="4300" b="1" dirty="0">
                <a:latin typeface="Century Gothic" panose="020B0502020202020204" pitchFamily="34" charset="0"/>
              </a:rPr>
              <a:t>Kötelező többletpontok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hu-HU" altLang="hu-HU" sz="3400" dirty="0">
                <a:latin typeface="Century Gothic" panose="020B0502020202020204" pitchFamily="34" charset="0"/>
              </a:rPr>
              <a:t>Azért az emelt szinten tett érettségi vizsgáért jár többletpont, amelyből a jelentkező érettségi pontját számolják. </a:t>
            </a:r>
            <a:r>
              <a:rPr lang="hu-HU" altLang="hu-HU" sz="3400" dirty="0">
                <a:solidFill>
                  <a:srgbClr val="FF0000"/>
                </a:solidFill>
                <a:latin typeface="Century Gothic" panose="020B0502020202020204" pitchFamily="34" charset="0"/>
              </a:rPr>
              <a:t>Vizsgánként 50-50 pont jár a legalább 45 százalékos vizsgáért. </a:t>
            </a:r>
            <a:r>
              <a:rPr lang="hu-HU" altLang="hu-HU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 felvételi követelményként választott emelt szintű érettségiért akkor adható többletpont, ha a választott tárgyból lehet érettségi pontot számítani, és legalább 45%-</a:t>
            </a:r>
            <a:r>
              <a:rPr lang="hu-HU" altLang="hu-HU" sz="3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os</a:t>
            </a:r>
            <a:r>
              <a:rPr lang="hu-HU" altLang="hu-HU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eredményű.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hu-HU" altLang="hu-HU" sz="3400" dirty="0">
                <a:latin typeface="Century Gothic" panose="020B0502020202020204" pitchFamily="34" charset="0"/>
              </a:rPr>
              <a:t>Legfeljebb két nyelvvizsga alapján, </a:t>
            </a:r>
            <a:r>
              <a:rPr lang="hu-HU" altLang="hu-HU" sz="3400" dirty="0">
                <a:solidFill>
                  <a:srgbClr val="FF0000"/>
                </a:solidFill>
                <a:latin typeface="Century Gothic" panose="020B0502020202020204" pitchFamily="34" charset="0"/>
              </a:rPr>
              <a:t>legfeljebb 40 pont kapható. B2 komplex nyelvvizsga esetén 28 pont, C1 komplex nyelvvizsga esetén 40 pont jár.</a:t>
            </a:r>
            <a:r>
              <a:rPr lang="hu-HU" altLang="hu-HU" sz="3400" dirty="0">
                <a:latin typeface="Century Gothic" panose="020B0502020202020204" pitchFamily="34" charset="0"/>
              </a:rPr>
              <a:t> Egy nyelvért csak egyszer és egy jogcímen lehet többletpontot kapni.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hu-HU" altLang="hu-HU" sz="3400" dirty="0">
                <a:latin typeface="Century Gothic" panose="020B0502020202020204" pitchFamily="34" charset="0"/>
              </a:rPr>
              <a:t>Nyelvvizsga  emelt szintű érettségi alapján legalább 60%-os eredmény = B2 C típusúnak felel meg (emelt szintű érettséginek számolva 50 plussz pont)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hu-HU" altLang="hu-HU" sz="3400" dirty="0">
                <a:latin typeface="Century Gothic" panose="020B0502020202020204" pitchFamily="34" charset="0"/>
              </a:rPr>
              <a:t>Szakirány szerinti jelentkezés esetén többletpont jár annak, aki az OKTV-n és a szakmai előkészítő tárgyak versenyén (SZÉTV) helyezést ér el. </a:t>
            </a:r>
          </a:p>
          <a:p>
            <a:pPr lvl="1" algn="just">
              <a:lnSpc>
                <a:spcPct val="170000"/>
              </a:lnSpc>
              <a:spcBef>
                <a:spcPts val="0"/>
              </a:spcBef>
            </a:pPr>
            <a:r>
              <a:rPr lang="hu-HU" altLang="hu-HU" sz="3400" dirty="0">
                <a:solidFill>
                  <a:srgbClr val="FF0000"/>
                </a:solidFill>
                <a:latin typeface="Century Gothic" panose="020B0502020202020204" pitchFamily="34" charset="0"/>
              </a:rPr>
              <a:t>1-10. helyezettnek 100 pont,</a:t>
            </a:r>
          </a:p>
          <a:p>
            <a:pPr lvl="1" algn="just">
              <a:lnSpc>
                <a:spcPct val="170000"/>
              </a:lnSpc>
              <a:spcBef>
                <a:spcPts val="0"/>
              </a:spcBef>
            </a:pPr>
            <a:r>
              <a:rPr lang="hu-HU" altLang="hu-HU" sz="3400" dirty="0">
                <a:solidFill>
                  <a:srgbClr val="FF0000"/>
                </a:solidFill>
                <a:latin typeface="Century Gothic" panose="020B0502020202020204" pitchFamily="34" charset="0"/>
              </a:rPr>
              <a:t>11-20. helyezettnek 50 pont,</a:t>
            </a:r>
          </a:p>
          <a:p>
            <a:pPr lvl="1" algn="just">
              <a:lnSpc>
                <a:spcPct val="170000"/>
              </a:lnSpc>
              <a:spcBef>
                <a:spcPts val="0"/>
              </a:spcBef>
            </a:pPr>
            <a:r>
              <a:rPr lang="hu-HU" altLang="hu-HU" sz="3400" dirty="0">
                <a:solidFill>
                  <a:srgbClr val="FF0000"/>
                </a:solidFill>
                <a:latin typeface="Century Gothic" panose="020B0502020202020204" pitchFamily="34" charset="0"/>
              </a:rPr>
              <a:t>21-30. helyezettnek 25 pont</a:t>
            </a:r>
            <a:endParaRPr lang="hu-HU" altLang="hu-HU" sz="3400" dirty="0">
              <a:latin typeface="Century Gothic" panose="020B0502020202020204" pitchFamily="34" charset="0"/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12</a:t>
            </a:fld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67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55151"/>
            <a:ext cx="8229600" cy="601775"/>
          </a:xfrm>
        </p:spPr>
        <p:txBody>
          <a:bodyPr>
            <a:normAutofit fontScale="90000"/>
          </a:bodyPr>
          <a:lstStyle/>
          <a:p>
            <a:r>
              <a:rPr lang="hu-HU" altLang="hu-H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Többletpontok II. – Adható többletpontok</a:t>
            </a:r>
            <a:endParaRPr lang="hu-HU" altLang="hu-HU" sz="3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14432"/>
            <a:ext cx="8640960" cy="456337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u-HU" altLang="hu-HU" sz="2000" dirty="0">
                <a:latin typeface="Century Gothic" panose="020B0502020202020204" pitchFamily="34" charset="0"/>
              </a:rPr>
              <a:t>Az</a:t>
            </a:r>
            <a:r>
              <a:rPr lang="hu-HU" altLang="hu-HU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 adható többletpontokról</a:t>
            </a:r>
            <a:r>
              <a:rPr lang="hu-HU" altLang="hu-HU" sz="2000" dirty="0">
                <a:latin typeface="Century Gothic" panose="020B0502020202020204" pitchFamily="34" charset="0"/>
              </a:rPr>
              <a:t> a felsőoktatási intézmények közösen, az adott képzési területen, szakon </a:t>
            </a:r>
            <a:r>
              <a:rPr lang="hu-HU" altLang="hu-HU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egységesen döntenek</a:t>
            </a:r>
            <a:r>
              <a:rPr lang="hu-HU" altLang="hu-HU" sz="2000" dirty="0">
                <a:latin typeface="Century Gothic" panose="020B0502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hu-HU" altLang="hu-HU" sz="2000" dirty="0">
              <a:latin typeface="Century Gothic" panose="020B0502020202020204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</a:pPr>
            <a:r>
              <a:rPr lang="hu-HU" altLang="hu-HU" sz="2000" dirty="0">
                <a:solidFill>
                  <a:srgbClr val="FF3300"/>
                </a:solidFill>
                <a:latin typeface="Century Gothic" panose="020B0502020202020204" pitchFamily="34" charset="0"/>
              </a:rPr>
              <a:t>A jogcímek:</a:t>
            </a:r>
            <a:r>
              <a:rPr lang="hu-HU" altLang="hu-HU" sz="2000" dirty="0">
                <a:latin typeface="Century Gothic" panose="020B0502020202020204" pitchFamily="34" charset="0"/>
              </a:rPr>
              <a:t>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altLang="hu-HU" sz="2000" dirty="0">
                <a:latin typeface="Century Gothic" panose="020B0502020202020204" pitchFamily="34" charset="0"/>
              </a:rPr>
              <a:t>felsőoktatási szakképzésben szerzett oklevél alapján az azonos képzési terület alapképzési szakján, osztatlan mesterképzési szakon, amennyiben az érettségi pont számítása nem az oklevélből történik </a:t>
            </a:r>
            <a:r>
              <a:rPr lang="hu-HU" altLang="hu-HU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32 pont</a:t>
            </a:r>
            <a:endParaRPr lang="hu-HU" altLang="hu-HU" sz="2000" dirty="0">
              <a:latin typeface="Century Gothic" panose="020B0502020202020204" pitchFamily="34" charset="0"/>
            </a:endParaRPr>
          </a:p>
          <a:p>
            <a:pPr lvl="1" algn="just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altLang="hu-HU" sz="2000" dirty="0">
                <a:latin typeface="Century Gothic" panose="020B0502020202020204" pitchFamily="34" charset="0"/>
              </a:rPr>
              <a:t>OKJ-s bizonyítványért: azonos képzési terület, amennyiben nem a szakmai vizsga alapján számolták az érettségi pontot </a:t>
            </a:r>
            <a:r>
              <a:rPr lang="hu-HU" altLang="hu-HU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32 pont</a:t>
            </a:r>
            <a:r>
              <a:rPr lang="hu-HU" altLang="hu-HU" sz="2000" dirty="0">
                <a:latin typeface="Century Gothic" panose="020B0502020202020204" pitchFamily="34" charset="0"/>
              </a:rPr>
              <a:t>, </a:t>
            </a:r>
          </a:p>
          <a:p>
            <a:pPr lvl="1" algn="just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altLang="hu-HU" sz="2000" dirty="0">
                <a:latin typeface="Century Gothic" panose="020B0502020202020204" pitchFamily="34" charset="0"/>
              </a:rPr>
              <a:t>a pontosan definiált olimpiai sportágak különböző szintű versenyein elért eredményért </a:t>
            </a:r>
            <a:r>
              <a:rPr lang="hu-HU" altLang="hu-HU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10-50 pont</a:t>
            </a:r>
            <a:r>
              <a:rPr lang="hu-HU" altLang="hu-HU" sz="2000" dirty="0">
                <a:latin typeface="Century Gothic" panose="020B0502020202020204" pitchFamily="34" charset="0"/>
              </a:rPr>
              <a:t>,</a:t>
            </a:r>
          </a:p>
          <a:p>
            <a:pPr lvl="1" algn="just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altLang="hu-HU" sz="2000" dirty="0">
                <a:latin typeface="Century Gothic" panose="020B0502020202020204" pitchFamily="34" charset="0"/>
              </a:rPr>
              <a:t>az Ifjúsági Tudományos és Innovációs Tehetségkutató Versenyen elért helyezésért  </a:t>
            </a:r>
            <a:r>
              <a:rPr lang="hu-HU" altLang="hu-HU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30 pont</a:t>
            </a:r>
            <a:r>
              <a:rPr lang="hu-HU" altLang="hu-HU" sz="2000" dirty="0">
                <a:latin typeface="Century Gothic" panose="020B0502020202020204" pitchFamily="34" charset="0"/>
              </a:rPr>
              <a:t>,</a:t>
            </a:r>
          </a:p>
          <a:p>
            <a:pPr lvl="1" algn="just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altLang="hu-HU" sz="2000" dirty="0">
                <a:latin typeface="Century Gothic" panose="020B0502020202020204" pitchFamily="34" charset="0"/>
              </a:rPr>
              <a:t>a Középiskolai Tudományos Diákkörök Országos Konferenciája versenyein elért helyezés alapján </a:t>
            </a:r>
            <a:r>
              <a:rPr lang="hu-HU" altLang="hu-HU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30, illetve 20 pont</a:t>
            </a:r>
            <a:r>
              <a:rPr lang="hu-HU" altLang="hu-HU" sz="2000" dirty="0">
                <a:latin typeface="Century Gothic" panose="020B0502020202020204" pitchFamily="34" charset="0"/>
              </a:rPr>
              <a:t>,</a:t>
            </a:r>
          </a:p>
          <a:p>
            <a:pPr lvl="1" algn="just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altLang="hu-HU" sz="2000" dirty="0">
                <a:latin typeface="Century Gothic" panose="020B0502020202020204" pitchFamily="34" charset="0"/>
              </a:rPr>
              <a:t>az Országos Művészeti Tanulmányi Versenyeken elért helyezésért </a:t>
            </a:r>
            <a:r>
              <a:rPr lang="hu-HU" altLang="hu-HU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20 pont,</a:t>
            </a:r>
          </a:p>
          <a:p>
            <a:pPr lvl="1" algn="just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altLang="hu-HU" sz="2000" dirty="0">
                <a:latin typeface="Century Gothic" panose="020B0502020202020204" pitchFamily="34" charset="0"/>
              </a:rPr>
              <a:t>bizonyos szakmai versenyek alapján</a:t>
            </a:r>
            <a:r>
              <a:rPr lang="hu-HU" altLang="hu-HU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 30 pont. 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13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96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Esélyegyenlőség biztosítása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316500"/>
            <a:ext cx="8928992" cy="5404975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hu-HU" altLang="hu-H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Maximum 100 többletpont szerezhető összesen esélyegyenlőség jogcímen: </a:t>
            </a:r>
          </a:p>
          <a:p>
            <a:pPr marL="0" indent="0" algn="ctr">
              <a:spcBef>
                <a:spcPts val="0"/>
              </a:spcBef>
              <a:buNone/>
            </a:pPr>
            <a:endParaRPr lang="hu-HU" altLang="hu-HU" sz="1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hu-HU" alt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 hátrányos helyzetű jelentkező minden jelentkezési helyén </a:t>
            </a:r>
            <a:r>
              <a:rPr lang="hu-HU" altLang="hu-HU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40 többletpontot </a:t>
            </a:r>
            <a:r>
              <a:rPr lang="hu-HU" alt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kap.</a:t>
            </a:r>
          </a:p>
          <a:p>
            <a:pPr algn="just">
              <a:spcBef>
                <a:spcPts val="0"/>
              </a:spcBef>
            </a:pPr>
            <a:r>
              <a:rPr lang="hu-HU" alt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 </a:t>
            </a:r>
            <a:r>
              <a:rPr lang="hu-HU" altLang="hu-HU" sz="1400" b="1" dirty="0">
                <a:solidFill>
                  <a:srgbClr val="336600"/>
                </a:solidFill>
                <a:latin typeface="Century Gothic" panose="020B0502020202020204" pitchFamily="34" charset="0"/>
              </a:rPr>
              <a:t>hátrányos helyzet</a:t>
            </a:r>
            <a:r>
              <a:rPr lang="hu-HU" altLang="hu-HU" sz="1200" dirty="0">
                <a:solidFill>
                  <a:srgbClr val="336600"/>
                </a:solidFill>
                <a:latin typeface="Century Gothic" panose="020B0502020202020204" pitchFamily="34" charset="0"/>
              </a:rPr>
              <a:t> </a:t>
            </a:r>
            <a:r>
              <a:rPr lang="hu-HU" altLang="hu-HU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40 többletpontot </a:t>
            </a:r>
            <a:r>
              <a:rPr lang="hu-HU" alt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kap</a:t>
            </a:r>
            <a:r>
              <a:rPr lang="hu-HU" alt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hu-HU" alt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Gyámügyi igazolás.</a:t>
            </a:r>
          </a:p>
          <a:p>
            <a:pPr algn="just" eaLnBrk="1" hangingPunct="1">
              <a:spcBef>
                <a:spcPts val="0"/>
              </a:spcBef>
            </a:pPr>
            <a:endParaRPr lang="hu-HU" altLang="hu-HU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342900" lvl="1" indent="-342900" algn="just">
              <a:spcBef>
                <a:spcPts val="0"/>
              </a:spcBef>
              <a:buFont typeface="Arial" pitchFamily="34" charset="0"/>
              <a:buChar char="•"/>
            </a:pPr>
            <a:r>
              <a:rPr lang="hu-HU" alt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 </a:t>
            </a:r>
            <a:r>
              <a:rPr lang="hu-HU" altLang="hu-HU" sz="1400" b="1" dirty="0">
                <a:solidFill>
                  <a:srgbClr val="336600"/>
                </a:solidFill>
                <a:latin typeface="Century Gothic" panose="020B0502020202020204" pitchFamily="34" charset="0"/>
              </a:rPr>
              <a:t>fogyatékkal élő </a:t>
            </a:r>
            <a:r>
              <a:rPr lang="hu-HU" alt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minden jelentkezési helyén </a:t>
            </a:r>
            <a:r>
              <a:rPr lang="hu-HU" altLang="hu-HU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40 többletpontot </a:t>
            </a:r>
            <a:r>
              <a:rPr lang="hu-HU" alt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kap.</a:t>
            </a:r>
          </a:p>
          <a:p>
            <a:pPr marL="756000" indent="-1800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alt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Mozgásszervi/érzékszervi/beszédfogyatékos (diszfázia, diszlália, diszfónia, dadogás, hadarás, afázia, orrhangzós beszéd, dizartria, mutizmus, súlyos beszédészlelési és beszédmegértési zavar, centrális pöszeség, megkésett beszédfejlődés stb.),</a:t>
            </a:r>
          </a:p>
          <a:p>
            <a:pPr marL="756000" indent="-1800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alt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pszichés fejlődési zavarral küzd (diszlexia, diszgráfia, diszkalkulia, diszortográfia, hiperaktivitás és figyelemzavar, magatartásszabályozási zavar stb.),</a:t>
            </a:r>
          </a:p>
          <a:p>
            <a:pPr marL="756000" indent="-1800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alt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autizmus spektrum zavarral küzd,</a:t>
            </a:r>
          </a:p>
          <a:p>
            <a:pPr marL="756000" indent="-1800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alt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több fogyatékosság együttes előfordulása esetén halmozottan fogyatékos.</a:t>
            </a:r>
          </a:p>
          <a:p>
            <a:pPr algn="just">
              <a:spcBef>
                <a:spcPts val="0"/>
              </a:spcBef>
            </a:pPr>
            <a:endParaRPr lang="hu-HU" altLang="hu-HU"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hu-HU" alt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 </a:t>
            </a:r>
            <a:r>
              <a:rPr lang="hu-HU" altLang="hu-HU" sz="1400" b="1" dirty="0">
                <a:solidFill>
                  <a:srgbClr val="336600"/>
                </a:solidFill>
                <a:latin typeface="Century Gothic" panose="020B0502020202020204" pitchFamily="34" charset="0"/>
              </a:rPr>
              <a:t>gyermekét gondozó </a:t>
            </a:r>
            <a:r>
              <a:rPr lang="hu-HU" alt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jelentkező minden jelentkezési helyén </a:t>
            </a:r>
            <a:r>
              <a:rPr lang="hu-HU" altLang="hu-HU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40 többletpontot</a:t>
            </a:r>
            <a:r>
              <a:rPr lang="hu-HU" altLang="hu-HU" sz="1200" dirty="0">
                <a:latin typeface="Century Gothic" panose="020B0502020202020204" pitchFamily="34" charset="0"/>
              </a:rPr>
              <a:t> </a:t>
            </a:r>
            <a:r>
              <a:rPr lang="hu-HU" alt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kap </a:t>
            </a:r>
          </a:p>
          <a:p>
            <a:pPr marL="756000" indent="-1800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alt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fizetés nélküli szabadságon lévő, </a:t>
            </a:r>
          </a:p>
          <a:p>
            <a:pPr marL="756000" indent="-1800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alt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csecsemőgondozási díjban, </a:t>
            </a:r>
          </a:p>
          <a:p>
            <a:pPr marL="756000" indent="-1800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alt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gyermekgondozási segélyben, </a:t>
            </a:r>
          </a:p>
          <a:p>
            <a:pPr marL="756000" indent="-1800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alt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gyermeknevelési támogatásban vagy </a:t>
            </a:r>
          </a:p>
          <a:p>
            <a:pPr marL="756000" indent="-1800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alt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gyermekgondozási díjban részesül. </a:t>
            </a:r>
          </a:p>
          <a:p>
            <a:pPr algn="ctr" eaLnBrk="1" hangingPunct="1">
              <a:spcBef>
                <a:spcPts val="0"/>
              </a:spcBef>
              <a:buFont typeface="Arial" charset="0"/>
              <a:buNone/>
            </a:pPr>
            <a:r>
              <a:rPr lang="hu-HU" alt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 jogosultságot (a kedvezményre jogosító feltételek meglétét) minden esetben igazolni kell!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14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08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32" y="1255700"/>
            <a:ext cx="8880648" cy="620205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Állam- és jogtudományi Kar (KRE-ÁJK) képzései</a:t>
            </a:r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2303518"/>
            <a:ext cx="8784975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Alapképzési szakok (A)</a:t>
            </a:r>
          </a:p>
          <a:p>
            <a:pPr lvl="1"/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emberi erőforrások</a:t>
            </a:r>
          </a:p>
          <a:p>
            <a:pPr lvl="1"/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gazdálkodási és menedzsment</a:t>
            </a:r>
          </a:p>
          <a:p>
            <a:pPr lvl="1"/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nemzetközi tanulmányok</a:t>
            </a:r>
          </a:p>
          <a:p>
            <a:pPr marL="0" indent="0">
              <a:buNone/>
            </a:pPr>
            <a:r>
              <a:rPr 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Osztatlan képzés (O)</a:t>
            </a:r>
          </a:p>
          <a:p>
            <a:pPr lvl="1"/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jogász</a:t>
            </a:r>
          </a:p>
          <a:p>
            <a:pPr marL="0" indent="0">
              <a:buNone/>
            </a:pPr>
            <a:r>
              <a:rPr 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Felsőoktatási szakképzések (F)</a:t>
            </a:r>
          </a:p>
          <a:p>
            <a:pPr lvl="1"/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jogi</a:t>
            </a:r>
          </a:p>
          <a:p>
            <a:pPr lvl="1"/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kereskedelem és marketing (marketingkommunikáció)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15</a:t>
            </a:fld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622" y="2060848"/>
            <a:ext cx="3413178" cy="2262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Group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82396699"/>
              </p:ext>
            </p:extLst>
          </p:nvPr>
        </p:nvGraphicFramePr>
        <p:xfrm>
          <a:off x="0" y="1844825"/>
          <a:ext cx="9144001" cy="5066724"/>
        </p:xfrm>
        <a:graphic>
          <a:graphicData uri="http://schemas.openxmlformats.org/drawingml/2006/table">
            <a:tbl>
              <a:tblPr/>
              <a:tblGrid>
                <a:gridCol w="2834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5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4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Képzési terület/ </a:t>
                      </a:r>
                      <a:r>
                        <a:rPr kumimoji="0" 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Munkarend / </a:t>
                      </a:r>
                      <a:r>
                        <a:rPr kumimoji="0" lang="hu-H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Finansz</a:t>
                      </a:r>
                      <a:r>
                        <a:rPr kumimoji="0" 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marL="91435" marR="91435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Kar / </a:t>
                      </a: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Kap.     </a:t>
                      </a:r>
                      <a:r>
                        <a:rPr kumimoji="0" lang="hu-H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min. &lt; </a:t>
                      </a:r>
                      <a:r>
                        <a:rPr kumimoji="0" lang="hu-HU" sz="105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max</a:t>
                      </a:r>
                      <a:r>
                        <a:rPr kumimoji="0" lang="hu-H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Szak</a:t>
                      </a:r>
                    </a:p>
                  </a:txBody>
                  <a:tcPr marL="91435" marR="91435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6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Jogi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Budapest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Nappali / állami ösztöndíjas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Nappali / önköltséges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Levelező / állami ösztöndíjas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Levelező / önköltséges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Kecskemét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Levelező / önköltséges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KRE-ÁJK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10 &lt; 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10 &lt; 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 5 &lt;   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10 &lt; 160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40 &lt; 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jogász osztatlan képzésen </a:t>
                      </a: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1 emelt szintű érettségi </a:t>
                      </a: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vizsga  kötelező (történelem és latin v. angol v. francia v. német v. olasz v. orosz v. spanyol v. magyar nyelv és irodalom)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Állami ösztöndíjas min. pont: </a:t>
                      </a: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350</a:t>
                      </a:r>
                      <a:endParaRPr kumimoji="0" lang="hu-H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9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1021078"/>
            <a:ext cx="8280660" cy="1096158"/>
          </a:xfrm>
        </p:spPr>
        <p:txBody>
          <a:bodyPr>
            <a:noAutofit/>
          </a:bodyPr>
          <a:lstStyle/>
          <a:p>
            <a:b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hu-HU" altLang="hu-H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Érettségi vizsgakövetelmények a KRE ÁJK által meghirdetett Osztatlan képzésen (O)</a:t>
            </a:r>
            <a:br>
              <a:rPr lang="hu-HU" altLang="hu-H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br>
              <a:rPr lang="en-US" alt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endParaRPr lang="hu-HU" altLang="hu-HU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04875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532B5155-BAEB-47D3-9E9F-6020995FD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9081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Group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60476463"/>
              </p:ext>
            </p:extLst>
          </p:nvPr>
        </p:nvGraphicFramePr>
        <p:xfrm>
          <a:off x="0" y="1628801"/>
          <a:ext cx="9144000" cy="5229199"/>
        </p:xfrm>
        <a:graphic>
          <a:graphicData uri="http://schemas.openxmlformats.org/drawingml/2006/table">
            <a:tbl>
              <a:tblPr/>
              <a:tblGrid>
                <a:gridCol w="3077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8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4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Képzési terület</a:t>
                      </a: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Kar</a:t>
                      </a: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Szak</a:t>
                      </a: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1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Gazdaságtudományok</a:t>
                      </a: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kumimoji="0" 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Az emelt szintű érettségi követelmény BÁRMELY emelt szintű  érettségi vizsgával teljesíthető.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 felvételi követelményként választott emelt szintű érettségiért </a:t>
                      </a:r>
                      <a:r>
                        <a:rPr kumimoji="0" 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akkor adható többletpont</a:t>
                      </a:r>
                      <a:r>
                        <a:rPr kumimoji="0" 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ha a választott tárgyból lehet érettségi pontot számítani (</a:t>
                      </a:r>
                      <a:r>
                        <a:rPr kumimoji="0" 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bemeneti feltételként meghatározott </a:t>
                      </a:r>
                      <a:r>
                        <a:rPr kumimoji="0" 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emelt szintű érettségi </a:t>
                      </a:r>
                      <a:r>
                        <a:rPr kumimoji="0" 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tárgyak közül választ</a:t>
                      </a:r>
                      <a:r>
                        <a:rPr kumimoji="0" 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), </a:t>
                      </a:r>
                      <a:r>
                        <a:rPr kumimoji="0" 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és legalább 45%-</a:t>
                      </a:r>
                      <a:r>
                        <a:rPr kumimoji="0" lang="hu-H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os</a:t>
                      </a:r>
                      <a:r>
                        <a:rPr kumimoji="0" 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eredményű!</a:t>
                      </a: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KRE-ÁJK</a:t>
                      </a: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Az </a:t>
                      </a:r>
                      <a:r>
                        <a:rPr kumimoji="0" 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emberi erőforrások, gazdálkodási és menedzsment alapképzési szakon</a:t>
                      </a:r>
                      <a:r>
                        <a:rPr kumimoji="0" 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1 emelt szintű érettségi </a:t>
                      </a:r>
                      <a:r>
                        <a:rPr kumimoji="0" 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vizsga kötelező (földrajz, v. informatika, v. gazdasági ismeretek v. matematika v. történelem v. ágazati szakmai érettségi vizsgatárgy v. egy idegen nyelv: </a:t>
                      </a:r>
                      <a:r>
                        <a:rPr lang="hu-HU" sz="1400" dirty="0">
                          <a:latin typeface="Century Gothic" panose="020B0502020202020204" pitchFamily="34" charset="0"/>
                        </a:rPr>
                        <a:t>angol; francia; német; olasz; orosz; spanyol</a:t>
                      </a:r>
                      <a:r>
                        <a:rPr kumimoji="0" 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v. szakmai előkészítő vizsgatárgy)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Állami ösztöndíjas min. pont: </a:t>
                      </a:r>
                      <a:r>
                        <a:rPr kumimoji="0" 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400</a:t>
                      </a:r>
                      <a:endParaRPr kumimoji="0" 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7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Társadalomtudomány</a:t>
                      </a:r>
                      <a:endParaRPr kumimoji="0" lang="hu-H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KRE-ÁJK</a:t>
                      </a:r>
                      <a:endParaRPr kumimoji="0" lang="hu-HU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hu-H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nemzetközi tanulmányok </a:t>
                      </a:r>
                      <a:r>
                        <a:rPr kumimoji="0" lang="hu-H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alapképzési szakon </a:t>
                      </a:r>
                      <a:r>
                        <a:rPr kumimoji="0" 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–</a:t>
                      </a:r>
                      <a:r>
                        <a:rPr kumimoji="0" lang="hu-H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1 emelt szintű érettségi </a:t>
                      </a:r>
                      <a:r>
                        <a:rPr kumimoji="0" 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vizsga  kötelező (magyar nyelv és irodalom v. matematika v. társadalomismeret v. történelem vagy egy idegen nyelv: </a:t>
                      </a:r>
                      <a:r>
                        <a:rPr lang="hu-HU" sz="1400" dirty="0">
                          <a:latin typeface="Century Gothic" panose="020B0502020202020204" pitchFamily="34" charset="0"/>
                        </a:rPr>
                        <a:t>angol; francia; német; olasz; orosz; spanyol</a:t>
                      </a:r>
                      <a:r>
                        <a:rPr kumimoji="0" 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)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Állami ösztöndíjas min. pont: </a:t>
                      </a:r>
                      <a:r>
                        <a:rPr kumimoji="0" 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400</a:t>
                      </a:r>
                      <a:endParaRPr kumimoji="0" 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935026"/>
                  </a:ext>
                </a:extLst>
              </a:tr>
            </a:tbl>
          </a:graphicData>
        </a:graphic>
      </p:graphicFrame>
      <p:sp>
        <p:nvSpPr>
          <p:cNvPr id="389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976883"/>
            <a:ext cx="8280660" cy="1011957"/>
          </a:xfrm>
        </p:spPr>
        <p:txBody>
          <a:bodyPr>
            <a:noAutofit/>
          </a:bodyPr>
          <a:lstStyle/>
          <a:p>
            <a:b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hu-HU" altLang="hu-H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Érettségi vizsgakövetelmények a KRE ÁJK által meghirdetett Alapképzésen (A)</a:t>
            </a:r>
            <a:br>
              <a:rPr lang="hu-HU" altLang="hu-H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br>
              <a:rPr lang="hu-HU" alt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br>
              <a:rPr lang="en-US" alt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endParaRPr lang="hu-HU" altLang="hu-HU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04875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139A3818-AE9E-4AA7-9058-0B328BCA9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34079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Group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4658059"/>
              </p:ext>
            </p:extLst>
          </p:nvPr>
        </p:nvGraphicFramePr>
        <p:xfrm>
          <a:off x="199795" y="2420888"/>
          <a:ext cx="8712968" cy="3291762"/>
        </p:xfrm>
        <a:graphic>
          <a:graphicData uri="http://schemas.openxmlformats.org/drawingml/2006/table">
            <a:tbl>
              <a:tblPr/>
              <a:tblGrid>
                <a:gridCol w="2788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60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8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Képzési terület</a:t>
                      </a: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Kar</a:t>
                      </a: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Szak</a:t>
                      </a: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Jogi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Budapest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nappali, levelező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Kecskemét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levelező     30 &lt; 50</a:t>
                      </a: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E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KRE-ÁJK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E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hu-H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jogi </a:t>
                      </a:r>
                      <a:r>
                        <a:rPr kumimoji="0" lang="hu-H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felsőoktatási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bármelyik két érettségi vizsgatárgy</a:t>
                      </a: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046045"/>
                  </a:ext>
                </a:extLst>
              </a:tr>
              <a:tr h="564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Gazdaságtudományok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E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KRE-ÁJK</a:t>
                      </a: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E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hu-H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kereskedelem és marketing [marketingkommunikáció]</a:t>
                      </a:r>
                      <a:endParaRPr kumimoji="0" lang="hu-H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bármelyik két érettségi vizsgatárgy</a:t>
                      </a:r>
                      <a:endParaRPr kumimoji="0" lang="hu-H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90680"/>
                  </a:ext>
                </a:extLst>
              </a:tr>
            </a:tbl>
          </a:graphicData>
        </a:graphic>
      </p:graphicFrame>
      <p:sp>
        <p:nvSpPr>
          <p:cNvPr id="389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1340768"/>
            <a:ext cx="8280400" cy="1080120"/>
          </a:xfrm>
        </p:spPr>
        <p:txBody>
          <a:bodyPr>
            <a:noAutofit/>
          </a:bodyPr>
          <a:lstStyle/>
          <a:p>
            <a:b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hu-HU" altLang="hu-H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Érettségi vizsgakövetelmények a KRE ÁJK által meghirdetett Felsőoktatási szakképzésen (F)</a:t>
            </a:r>
            <a:br>
              <a:rPr lang="hu-HU" altLang="hu-H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br>
              <a:rPr lang="hu-HU" alt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br>
              <a:rPr lang="en-US" alt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endParaRPr lang="hu-HU" altLang="hu-HU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904875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915C81C3-AB69-4C1E-83DC-BDA5C92D8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1202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760111"/>
            <a:ext cx="8280400" cy="576064"/>
          </a:xfrm>
        </p:spPr>
        <p:txBody>
          <a:bodyPr>
            <a:noAutofit/>
          </a:bodyPr>
          <a:lstStyle/>
          <a:p>
            <a:b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hu-HU" altLang="hu-H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Önköltség összege a 2021/2022. tanévben </a:t>
            </a:r>
            <a:br>
              <a:rPr lang="hu-HU" altLang="hu-H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hu-HU" altLang="hu-H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jogviszonyt megkezdett hallgatóknak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904875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915C81C3-AB69-4C1E-83DC-BDA5C92D8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19</a:t>
            </a:fld>
            <a:endParaRPr lang="hu-HU" dirty="0"/>
          </a:p>
        </p:txBody>
      </p:sp>
      <p:graphicFrame>
        <p:nvGraphicFramePr>
          <p:cNvPr id="3" name="Táblázat 3">
            <a:extLst>
              <a:ext uri="{FF2B5EF4-FFF2-40B4-BE49-F238E27FC236}">
                <a16:creationId xmlns:a16="http://schemas.microsoft.com/office/drawing/2014/main" id="{A60F7CB4-9A94-4943-A826-98563F4F1D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375543"/>
              </p:ext>
            </p:extLst>
          </p:nvPr>
        </p:nvGraphicFramePr>
        <p:xfrm>
          <a:off x="925173" y="1596157"/>
          <a:ext cx="7293654" cy="4873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79">
                  <a:extLst>
                    <a:ext uri="{9D8B030D-6E8A-4147-A177-3AD203B41FA5}">
                      <a16:colId xmlns:a16="http://schemas.microsoft.com/office/drawing/2014/main" val="4255087211"/>
                    </a:ext>
                  </a:extLst>
                </a:gridCol>
                <a:gridCol w="1647657">
                  <a:extLst>
                    <a:ext uri="{9D8B030D-6E8A-4147-A177-3AD203B41FA5}">
                      <a16:colId xmlns:a16="http://schemas.microsoft.com/office/drawing/2014/main" val="4101645582"/>
                    </a:ext>
                  </a:extLst>
                </a:gridCol>
                <a:gridCol w="2431218">
                  <a:extLst>
                    <a:ext uri="{9D8B030D-6E8A-4147-A177-3AD203B41FA5}">
                      <a16:colId xmlns:a16="http://schemas.microsoft.com/office/drawing/2014/main" val="57432876"/>
                    </a:ext>
                  </a:extLst>
                </a:gridCol>
              </a:tblGrid>
              <a:tr h="339012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Szak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Munkarend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Összeg Ft/félév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460466"/>
                  </a:ext>
                </a:extLst>
              </a:tr>
              <a:tr h="341703">
                <a:tc>
                  <a:txBody>
                    <a:bodyPr/>
                    <a:lstStyle/>
                    <a:p>
                      <a:r>
                        <a:rPr lang="hu-HU" sz="1200" dirty="0">
                          <a:latin typeface="Century Gothic" panose="020B0502020202020204" pitchFamily="34" charset="0"/>
                        </a:rPr>
                        <a:t>Emberi erőforrások alapképzés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nappali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225.000 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9828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latin typeface="Century Gothic" panose="020B0502020202020204" pitchFamily="34" charset="0"/>
                        </a:rPr>
                        <a:t>Emberi erőforrások alapképzés</a:t>
                      </a:r>
                      <a:endParaRPr lang="hu-HU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levelező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210.000 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040739"/>
                  </a:ext>
                </a:extLst>
              </a:tr>
              <a:tr h="327572">
                <a:tc>
                  <a:txBody>
                    <a:bodyPr/>
                    <a:lstStyle/>
                    <a:p>
                      <a:r>
                        <a:rPr lang="hu-HU" sz="1200" dirty="0">
                          <a:latin typeface="Century Gothic" panose="020B0502020202020204" pitchFamily="34" charset="0"/>
                        </a:rPr>
                        <a:t>Gazdálkodási és menedzsment alapképzés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nappali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230.000 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6758120"/>
                  </a:ext>
                </a:extLst>
              </a:tr>
              <a:tr h="265828">
                <a:tc>
                  <a:txBody>
                    <a:bodyPr/>
                    <a:lstStyle/>
                    <a:p>
                      <a:r>
                        <a:rPr lang="hu-HU" sz="1200" dirty="0">
                          <a:latin typeface="Century Gothic" panose="020B0502020202020204" pitchFamily="34" charset="0"/>
                        </a:rPr>
                        <a:t>Gazdálkodási és menedzsment alapképzés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levelező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215.000 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4636583"/>
                  </a:ext>
                </a:extLst>
              </a:tr>
              <a:tr h="339012">
                <a:tc>
                  <a:txBody>
                    <a:bodyPr/>
                    <a:lstStyle/>
                    <a:p>
                      <a:r>
                        <a:rPr lang="hu-HU" sz="1200" dirty="0">
                          <a:latin typeface="Century Gothic" panose="020B0502020202020204" pitchFamily="34" charset="0"/>
                        </a:rPr>
                        <a:t>Nemzetközi tanulmányok alapképzés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nappali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230.000 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4625437"/>
                  </a:ext>
                </a:extLst>
              </a:tr>
              <a:tr h="272468">
                <a:tc>
                  <a:txBody>
                    <a:bodyPr/>
                    <a:lstStyle/>
                    <a:p>
                      <a:r>
                        <a:rPr lang="hu-HU" sz="1200" dirty="0">
                          <a:latin typeface="Century Gothic" panose="020B0502020202020204" pitchFamily="34" charset="0"/>
                        </a:rPr>
                        <a:t>Nemzetközi tanulmányok alapképzés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levelező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200.000 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714759"/>
                  </a:ext>
                </a:extLst>
              </a:tr>
              <a:tr h="286180">
                <a:tc>
                  <a:txBody>
                    <a:bodyPr/>
                    <a:lstStyle/>
                    <a:p>
                      <a:r>
                        <a:rPr lang="hu-HU" sz="1200" dirty="0">
                          <a:latin typeface="Century Gothic" panose="020B0502020202020204" pitchFamily="34" charset="0"/>
                        </a:rPr>
                        <a:t>JOGÁSZ osztatlan (Budapest)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nappali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270.000 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822066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latin typeface="Century Gothic" panose="020B0502020202020204" pitchFamily="34" charset="0"/>
                        </a:rPr>
                        <a:t>JOGÁSZ osztatlan (Budapest)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levelező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250.000 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238983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latin typeface="Century Gothic" panose="020B0502020202020204" pitchFamily="34" charset="0"/>
                        </a:rPr>
                        <a:t>JOGÁSZ osztatlan (Kecskemét)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levelező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235.000 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829876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hu-HU" sz="1200" dirty="0">
                          <a:latin typeface="Century Gothic" panose="020B0502020202020204" pitchFamily="34" charset="0"/>
                        </a:rPr>
                        <a:t>Jogi FOKSZ (Budapest)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nappali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190.000 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075955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latin typeface="Century Gothic" panose="020B0502020202020204" pitchFamily="34" charset="0"/>
                        </a:rPr>
                        <a:t>Jogi FOKSZ (Budapest)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levelező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170.000 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663006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latin typeface="Century Gothic" panose="020B0502020202020204" pitchFamily="34" charset="0"/>
                        </a:rPr>
                        <a:t>Jogi FOKSZ (Kecskemét)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levelező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170.000 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3052887"/>
                  </a:ext>
                </a:extLst>
              </a:tr>
              <a:tr h="339012">
                <a:tc>
                  <a:txBody>
                    <a:bodyPr/>
                    <a:lstStyle/>
                    <a:p>
                      <a:r>
                        <a:rPr lang="hu-HU" sz="1200" dirty="0">
                          <a:latin typeface="Century Gothic" panose="020B0502020202020204" pitchFamily="34" charset="0"/>
                        </a:rPr>
                        <a:t>Kereskedelem és marketing FOKSZ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nappali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200.000 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7099319"/>
                  </a:ext>
                </a:extLst>
              </a:tr>
              <a:tr h="3390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latin typeface="Century Gothic" panose="020B0502020202020204" pitchFamily="34" charset="0"/>
                        </a:rPr>
                        <a:t>Kereskedelem és marketing FOKSZ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levelező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195.000 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0095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651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956864"/>
            <a:ext cx="8229600" cy="543543"/>
          </a:xfrm>
        </p:spPr>
        <p:txBody>
          <a:bodyPr>
            <a:noAutofit/>
          </a:bodyPr>
          <a:lstStyle/>
          <a:p>
            <a:r>
              <a:rPr lang="hu-HU" sz="3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Hol lehet és kell tájékozódni, jelentkezni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579780"/>
            <a:ext cx="8507288" cy="436949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Jogszabályok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-2011. évi CCIV. törvény a nemzeti felsőoktatásról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-423/2012. (XII. 29.) Korm. rendelet a felsőoktatási felvételi eljárásról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hu-HU" altLang="hu-H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  <a:hlinkClick r:id="rId2"/>
              </a:rPr>
              <a:t>https://www.felvi.hu/felveteli/jelentkezes/felveteli_tajekoztato/FFT_2021A/10_jogszabalyok</a:t>
            </a:r>
            <a:r>
              <a:rPr lang="hu-HU" altLang="hu-H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hu-HU" altLang="hu-HU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Felsőoktatási felvételi </a:t>
            </a:r>
            <a:r>
              <a:rPr lang="hu-HU" altLang="hu-HU" sz="20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itchFamily="18" charset="0"/>
              </a:rPr>
              <a:t>tájékoztató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 kizárólag interneten </a:t>
            </a: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  <a:hlinkClick r:id="rId3"/>
              </a:rPr>
              <a:t>www.felvi.hu</a:t>
            </a:r>
            <a:endParaRPr lang="hu-HU" altLang="hu-HU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hu-HU" altLang="hu-HU" sz="20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itchFamily="18" charset="0"/>
              </a:rPr>
              <a:t>Jelentkezés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 kizárólag elektronikusan</a:t>
            </a:r>
          </a:p>
          <a:p>
            <a:pPr marL="0" indent="0"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hu-HU" alt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  <a:hlinkClick r:id="rId4"/>
              </a:rPr>
              <a:t>https://www.felvi.hu/felveteli/jelentkezes/felveteli_tajekoztato/FFT_2021A/1_teendok_hataridok</a:t>
            </a:r>
            <a:r>
              <a:rPr lang="hu-HU" alt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</a:p>
          <a:p>
            <a:pPr marL="0" indent="0"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2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9048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81127"/>
            <a:ext cx="2269905" cy="132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3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022209"/>
            <a:ext cx="7174668" cy="722297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Képzéseinkről bővebben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59832" y="1940122"/>
            <a:ext cx="5910714" cy="39651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u-HU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Egyetemi és Kari ÖSZTÖNDÍJAK</a:t>
            </a:r>
          </a:p>
          <a:p>
            <a:pPr marL="0" indent="0" algn="ctr">
              <a:buNone/>
            </a:pPr>
            <a:r>
              <a:rPr lang="hu-HU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  <a:hlinkClick r:id="rId2"/>
              </a:rPr>
              <a:t>https://ajk.kre.hu/index.php/hallgatoinknak/osztondijak.html</a:t>
            </a:r>
            <a:endParaRPr lang="hu-HU" sz="19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hu-HU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Honlap: </a:t>
            </a:r>
            <a:r>
              <a:rPr lang="hu-HU" sz="2600" u="sng" dirty="0"/>
              <a:t>http://www.kre.hu/portal/</a:t>
            </a:r>
            <a:endParaRPr lang="hu-HU" sz="2600" dirty="0"/>
          </a:p>
          <a:p>
            <a:pPr marL="0" indent="0" algn="ctr">
              <a:buNone/>
            </a:pPr>
            <a:endParaRPr lang="hu-HU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hu-HU" sz="2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hu-HU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E-mailben</a:t>
            </a:r>
            <a:r>
              <a:rPr lang="hu-H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: 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  <a:hlinkClick r:id="rId3"/>
              </a:rPr>
              <a:t>felveteli@kre.hu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20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90487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7" y="1940123"/>
            <a:ext cx="2958386" cy="2424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9342" y="3511533"/>
            <a:ext cx="4427512" cy="163312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Jelentkezés elektronikusan</a:t>
            </a:r>
          </a:p>
          <a:p>
            <a:pPr marL="0" algn="ctr">
              <a:buNone/>
            </a:pPr>
            <a:r>
              <a:rPr lang="hu-HU" sz="28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itchFamily="18" charset="0"/>
              </a:rPr>
              <a:t>2021. február 15. éjfélig </a:t>
            </a:r>
          </a:p>
          <a:p>
            <a:pPr marL="0" algn="ctr">
              <a:buNone/>
            </a:pP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a 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  <a:hlinkClick r:id="rId2"/>
              </a:rPr>
              <a:t>www.felvi.hu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 honlapon</a:t>
            </a:r>
          </a:p>
          <a:p>
            <a:pPr marL="0" algn="ctr">
              <a:buNone/>
            </a:pPr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0" algn="ctr">
              <a:buNone/>
            </a:pPr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2050" name="Picture 2" descr="http://www.konyvelotanfolyam.eu/img/ill_jelentkez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53500" cy="3048001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4825008" y="1340768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1. helyen</a:t>
            </a:r>
            <a:endParaRPr lang="hu-HU" sz="4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21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3989"/>
            <a:ext cx="9144000" cy="90487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930" y="3253627"/>
            <a:ext cx="3186119" cy="213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992" y="2277056"/>
            <a:ext cx="3600400" cy="9368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>
          <a:xfrm>
            <a:off x="482419" y="1084563"/>
            <a:ext cx="8229600" cy="652934"/>
          </a:xfrm>
        </p:spPr>
        <p:txBody>
          <a:bodyPr>
            <a:normAutofit/>
          </a:bodyPr>
          <a:lstStyle/>
          <a:p>
            <a:r>
              <a:rPr lang="hu-HU" altLang="hu-HU" sz="3200" b="1" dirty="0">
                <a:latin typeface="Century Gothic" panose="020B0502020202020204" pitchFamily="34" charset="0"/>
              </a:rPr>
              <a:t>Elektronikus ügyintézés</a:t>
            </a:r>
          </a:p>
        </p:txBody>
      </p:sp>
      <p:sp>
        <p:nvSpPr>
          <p:cNvPr id="26627" name="Tartalom helye 2"/>
          <p:cNvSpPr>
            <a:spLocks noGrp="1"/>
          </p:cNvSpPr>
          <p:nvPr>
            <p:ph idx="1"/>
          </p:nvPr>
        </p:nvSpPr>
        <p:spPr>
          <a:xfrm>
            <a:off x="323528" y="1759769"/>
            <a:ext cx="8640960" cy="4779143"/>
          </a:xfrm>
          <a:noFill/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hu-HU" altLang="hu-HU" sz="1800" dirty="0">
                <a:latin typeface="Century Gothic" panose="020B0502020202020204" pitchFamily="34" charset="0"/>
              </a:rPr>
              <a:t>A felsőoktatási felvételi eljárás során arra kell törekedni, hogy mindent elektronikusan intézzen a jelentkező, elfeledve a papír alapú ügyintézést.</a:t>
            </a:r>
          </a:p>
          <a:p>
            <a:pPr>
              <a:spcBef>
                <a:spcPts val="1200"/>
              </a:spcBef>
            </a:pPr>
            <a:r>
              <a:rPr lang="hu-HU" altLang="hu-HU" sz="1800" dirty="0">
                <a:latin typeface="Century Gothic" panose="020B0502020202020204" pitchFamily="34" charset="0"/>
              </a:rPr>
              <a:t>Az elektronikus ügyintézés felületét a </a:t>
            </a:r>
            <a:r>
              <a:rPr lang="hu-HU" altLang="hu-HU" sz="1800" b="1" dirty="0">
                <a:latin typeface="Century Gothic" panose="020B0502020202020204" pitchFamily="34" charset="0"/>
                <a:hlinkClick r:id="rId2"/>
              </a:rPr>
              <a:t>www.felvi.hu</a:t>
            </a:r>
            <a:r>
              <a:rPr lang="hu-HU" altLang="hu-HU" sz="1800" b="1" dirty="0">
                <a:latin typeface="Century Gothic" panose="020B0502020202020204" pitchFamily="34" charset="0"/>
              </a:rPr>
              <a:t> </a:t>
            </a:r>
            <a:r>
              <a:rPr lang="hu-HU" altLang="hu-HU" sz="1800" dirty="0">
                <a:latin typeface="Century Gothic" panose="020B0502020202020204" pitchFamily="34" charset="0"/>
              </a:rPr>
              <a:t>honlapról lehet elérni, az előzetes regisztrációt követően kapott egyéni kód megadásával.</a:t>
            </a:r>
          </a:p>
          <a:p>
            <a:r>
              <a:rPr lang="hu-HU" sz="1800" b="1" dirty="0">
                <a:latin typeface="Century Gothic" panose="020B0502020202020204" pitchFamily="34" charset="0"/>
              </a:rPr>
              <a:t>A jelentkezés során a személyes adataikat (4T): viselt név, születési név, születési hely, születési idő, anyja születéskori neve</a:t>
            </a:r>
          </a:p>
          <a:p>
            <a:pPr lvl="1"/>
            <a:r>
              <a:rPr lang="hu-HU" sz="1400" b="1" dirty="0">
                <a:latin typeface="Century Gothic" panose="020B0502020202020204" pitchFamily="34" charset="0"/>
              </a:rPr>
              <a:t>magyar állampolgárok az érvényes </a:t>
            </a:r>
            <a:r>
              <a:rPr lang="hu-H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személyazonosító igazolványukban</a:t>
            </a:r>
            <a:r>
              <a:rPr lang="hu-HU" sz="1400" b="1" dirty="0">
                <a:latin typeface="Century Gothic" panose="020B0502020202020204" pitchFamily="34" charset="0"/>
              </a:rPr>
              <a:t>,</a:t>
            </a:r>
          </a:p>
          <a:p>
            <a:pPr lvl="1"/>
            <a:r>
              <a:rPr lang="hu-HU" sz="1400" b="1" dirty="0">
                <a:latin typeface="Century Gothic" panose="020B0502020202020204" pitchFamily="34" charset="0"/>
              </a:rPr>
              <a:t>magyar állampolgársággal nem rendelkező külföldiek: az </a:t>
            </a:r>
            <a:r>
              <a:rPr lang="hu-H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útlevelükben</a:t>
            </a:r>
          </a:p>
          <a:p>
            <a:r>
              <a:rPr lang="hu-HU" sz="1800" b="1" dirty="0">
                <a:latin typeface="Century Gothic" panose="020B0502020202020204" pitchFamily="34" charset="0"/>
              </a:rPr>
              <a:t> szereplő adatokkal adják meg.</a:t>
            </a:r>
            <a:endParaRPr lang="hu-HU" altLang="hu-HU" sz="1800" b="1" dirty="0">
              <a:latin typeface="Century Gothic" panose="020B0502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hu-HU" altLang="hu-HU" sz="1600" dirty="0">
                <a:latin typeface="Century Gothic" panose="020B0502020202020204" pitchFamily="34" charset="0"/>
              </a:rPr>
              <a:t>Ott lehet megnézni és ellenőrizni minden jelentkezőnek</a:t>
            </a:r>
          </a:p>
          <a:p>
            <a:pPr lvl="1"/>
            <a:r>
              <a:rPr lang="hu-HU" altLang="hu-HU" sz="1600" dirty="0">
                <a:latin typeface="Century Gothic" panose="020B0502020202020204" pitchFamily="34" charset="0"/>
              </a:rPr>
              <a:t> a róla rögzített adatokat,</a:t>
            </a:r>
          </a:p>
          <a:p>
            <a:pPr lvl="1"/>
            <a:r>
              <a:rPr lang="hu-HU" altLang="hu-HU" sz="1600" dirty="0">
                <a:latin typeface="Century Gothic" panose="020B0502020202020204" pitchFamily="34" charset="0"/>
              </a:rPr>
              <a:t>a benyújtott dokumentumai státuszát,</a:t>
            </a:r>
          </a:p>
          <a:p>
            <a:pPr lvl="1"/>
            <a:r>
              <a:rPr lang="hu-HU" altLang="hu-HU" sz="1600" dirty="0">
                <a:latin typeface="Century Gothic" panose="020B0502020202020204" pitchFamily="34" charset="0"/>
              </a:rPr>
              <a:t>a pontszámait, beleértve a többletpontokat is,</a:t>
            </a:r>
          </a:p>
          <a:p>
            <a:pPr lvl="1"/>
            <a:r>
              <a:rPr lang="hu-HU" altLang="hu-HU" sz="1600" dirty="0">
                <a:latin typeface="Century Gothic" panose="020B0502020202020204" pitchFamily="34" charset="0"/>
              </a:rPr>
              <a:t>a besorolási döntést.   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3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31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251520" y="925371"/>
            <a:ext cx="8712968" cy="6480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 2021. évi általános eljárás főbb dátumai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0" y="1772816"/>
            <a:ext cx="9144000" cy="4583534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Felsőoktatási felvételi tájékoztató - kizárólag elektronikusan 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  <a:hlinkClick r:id="rId2"/>
              </a:rPr>
              <a:t>www.felvi.hu</a:t>
            </a:r>
            <a:endParaRPr lang="hu-HU" altLang="hu-HU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10000"/>
              </a:lnSpc>
              <a:spcBef>
                <a:spcPts val="0"/>
              </a:spcBef>
              <a:buNone/>
            </a:pPr>
            <a:endParaRPr lang="hu-HU" altLang="hu-HU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Jelentkezési határidő</a:t>
            </a:r>
            <a:r>
              <a:rPr lang="hu-HU" altLang="hu-HU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hu-HU" altLang="hu-HU" sz="20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2021. február 15.</a:t>
            </a:r>
            <a:r>
              <a:rPr lang="hu-HU" altLang="hu-HU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lvl="1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altLang="hu-HU" sz="20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Kizárólag E-felvételi! </a:t>
            </a:r>
            <a:r>
              <a:rPr lang="hu-HU" altLang="hu-HU" sz="20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  <a:hlinkClick r:id="rId3"/>
              </a:rPr>
              <a:t>Hitelesítés</a:t>
            </a:r>
            <a:r>
              <a:rPr lang="hu-HU" altLang="hu-HU" sz="20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határideje: 2021. február 20.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hu-HU" altLang="hu-HU" sz="1000" b="1" dirty="0">
              <a:solidFill>
                <a:srgbClr val="FF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600" dirty="0">
                <a:latin typeface="Century Gothic" panose="020B0502020202020204" pitchFamily="34" charset="0"/>
              </a:rPr>
              <a:t>A felsőoktatási felvételi eljárás során díjmentesen három képzés jelölhető meg (állami ösztöndíjas és önköltséges finanszírozási formában, azaz összesen hat sor tölthető ki). A további, legfeljebb három képzési hely megjelölése esetén 2000-2000 Ft kiegészítő eljárási díj fizetendő 2021.02.15-ig.</a:t>
            </a:r>
          </a:p>
          <a:p>
            <a:pPr marL="0" indent="0" algn="just"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600" dirty="0">
                <a:latin typeface="Century Gothic" panose="020B0502020202020204" pitchFamily="34" charset="0"/>
              </a:rPr>
              <a:t>A jelentkezési határidőt követően az E-felvételi </a:t>
            </a:r>
            <a:r>
              <a:rPr lang="hu-HU" sz="1600" b="1" dirty="0">
                <a:latin typeface="Century Gothic" panose="020B0502020202020204" pitchFamily="34" charset="0"/>
              </a:rPr>
              <a:t>felületén</a:t>
            </a:r>
            <a:r>
              <a:rPr lang="hu-HU" sz="1600" dirty="0">
                <a:latin typeface="Century Gothic" panose="020B0502020202020204" pitchFamily="34" charset="0"/>
              </a:rPr>
              <a:t> jelentkezést </a:t>
            </a:r>
            <a:r>
              <a:rPr lang="hu-HU" sz="1600" b="1" dirty="0">
                <a:latin typeface="Century Gothic" panose="020B0502020202020204" pitchFamily="34" charset="0"/>
              </a:rPr>
              <a:t>már </a:t>
            </a:r>
            <a:r>
              <a:rPr lang="hu-HU" sz="1600" dirty="0">
                <a:latin typeface="Century Gothic" panose="020B0502020202020204" pitchFamily="34" charset="0"/>
              </a:rPr>
              <a:t>NEM lehet </a:t>
            </a:r>
            <a:r>
              <a:rPr lang="hu-HU" sz="1600" b="1" dirty="0">
                <a:latin typeface="Century Gothic" panose="020B0502020202020204" pitchFamily="34" charset="0"/>
              </a:rPr>
              <a:t>kezdeményezni, csak a hitelesítést lehet elvégezni</a:t>
            </a:r>
            <a:r>
              <a:rPr lang="hu-HU" sz="1600" dirty="0">
                <a:latin typeface="Century Gothic" panose="020B0502020202020204" pitchFamily="34" charset="0"/>
              </a:rPr>
              <a:t>! Hitelesítés nélkül a jelentkezés érvénytelen!</a:t>
            </a:r>
            <a:endParaRPr lang="hu-HU" altLang="hu-HU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Sorrendmódosítás, dokumentumpótlás határideje</a:t>
            </a:r>
            <a:r>
              <a:rPr lang="hu-HU" altLang="hu-HU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: </a:t>
            </a:r>
            <a:r>
              <a:rPr lang="hu-HU" altLang="hu-HU" sz="20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2021. július 08.</a:t>
            </a:r>
            <a:endParaRPr lang="hu-HU" altLang="hu-HU" sz="2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hu-HU" altLang="hu-H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Egy adott időpontban</a:t>
            </a:r>
            <a:r>
              <a:rPr lang="hu-HU" altLang="hu-HU" sz="1900" dirty="0"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hu-HU" altLang="hu-HU" sz="19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ponthatárok</a:t>
            </a:r>
            <a:r>
              <a:rPr lang="hu-HU" altLang="hu-HU" sz="19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hu-HU" altLang="hu-H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alapján történik a döntés</a:t>
            </a: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:</a:t>
            </a:r>
            <a:r>
              <a:rPr lang="hu-HU" altLang="hu-HU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hu-HU" altLang="hu-HU" sz="20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várhatóan</a:t>
            </a:r>
          </a:p>
          <a:p>
            <a:pPr marL="0" indent="0" algn="ctr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hu-HU" altLang="hu-HU" sz="20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2021. július 22.</a:t>
            </a:r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4</a:t>
            </a:fld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00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98084"/>
            <a:ext cx="3816424" cy="72494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Benyújtandó </a:t>
            </a:r>
            <a:br>
              <a:rPr lang="hu-HU" altLang="hu-H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hu-HU" altLang="hu-H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dokumentumok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5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904875"/>
          </a:xfrm>
          <a:prstGeom prst="rect">
            <a:avLst/>
          </a:prstGeom>
        </p:spPr>
      </p:pic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132856"/>
            <a:ext cx="4033143" cy="4016318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Az érvényes jelentkezéshez szükséges dokumentumok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érettségi bizonyítvány (2006.01.01. utánit nem), </a:t>
            </a:r>
          </a:p>
          <a:p>
            <a:pPr>
              <a:buFont typeface="Wingdings" pitchFamily="2" charset="2"/>
              <a:buChar char="ü"/>
            </a:pP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érettségi tanúsítvány (2006.01.01. utánit nem),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felsőfokú oklevél,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felsőoktatási felvételi eljárás díj befizetésének igazolása,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középiskolai bizonyítvány,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külföldi vagy Magyarországon működő külföldi rendszerű intézményben szerzett bizonyítványok, felsőfokú oklevelek </a:t>
            </a:r>
          </a:p>
          <a:p>
            <a:pPr eaLnBrk="1" hangingPunct="1">
              <a:buFontTx/>
              <a:buNone/>
            </a:pPr>
            <a:endParaRPr lang="hu-HU" altLang="hu-HU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0" y="3079235"/>
            <a:ext cx="4177158" cy="361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 többletpontokat igazoló dokumentumok</a:t>
            </a:r>
            <a:r>
              <a:rPr lang="hu-HU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hu-HU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nyelvtudást igazoló dokumentum (2003.01.01. utánit nem, hazai)</a:t>
            </a:r>
          </a:p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hu-HU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tanulmányi és művészeti versenyeredmény igazolása, </a:t>
            </a:r>
          </a:p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hu-HU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szakképesítést igazoló dokumentum, </a:t>
            </a:r>
          </a:p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hu-HU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sporteredmény igazolása, </a:t>
            </a:r>
          </a:p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hu-HU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hátrányos helyzet igazolása, </a:t>
            </a:r>
          </a:p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hu-HU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fogyatékosság igazolása, </a:t>
            </a:r>
          </a:p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hu-HU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gyermekgondozás igazolása.  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80728"/>
            <a:ext cx="2565147" cy="19238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9071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5651" y="853270"/>
            <a:ext cx="8229600" cy="547911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Tanulmányi pontok és érettségi pontok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963" y="1718526"/>
            <a:ext cx="8784976" cy="432047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hu-HU" altLang="hu-HU" sz="2400" b="1" dirty="0">
                <a:latin typeface="Century Gothic" panose="020B0502020202020204" pitchFamily="34" charset="0"/>
              </a:rPr>
              <a:t>Tanulmányi pontok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u-HU" altLang="hu-HU" sz="2200" dirty="0">
                <a:solidFill>
                  <a:srgbClr val="FF0000"/>
                </a:solidFill>
                <a:latin typeface="Century Gothic" panose="020B0502020202020204" pitchFamily="34" charset="0"/>
              </a:rPr>
              <a:t>Maximum 200 pont szerezhető.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dirty="0">
                <a:latin typeface="Century Gothic" panose="020B0502020202020204" pitchFamily="34" charset="0"/>
              </a:rPr>
              <a:t>a jelentkező 9–12. (nyelvi előkészítő évfolyammal rendelkező képzés esetén 9–13.) évfolyamos </a:t>
            </a:r>
            <a:r>
              <a:rPr lang="hu-HU" sz="1800" b="1" dirty="0">
                <a:latin typeface="Century Gothic" panose="020B0502020202020204" pitchFamily="34" charset="0"/>
                <a:hlinkClick r:id="rId2"/>
              </a:rPr>
              <a:t>középiskolai osztályzataiból</a:t>
            </a:r>
            <a:r>
              <a:rPr lang="hu-HU" sz="1800" dirty="0">
                <a:latin typeface="Century Gothic" panose="020B0502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dirty="0">
                <a:latin typeface="Century Gothic" panose="020B0502020202020204" pitchFamily="34" charset="0"/>
              </a:rPr>
              <a:t>és a középiskolai tanulmányok lezárásaként megszerzett </a:t>
            </a:r>
            <a:r>
              <a:rPr lang="hu-HU" sz="1800" b="1" dirty="0">
                <a:latin typeface="Century Gothic" panose="020B0502020202020204" pitchFamily="34" charset="0"/>
                <a:hlinkClick r:id="rId3"/>
              </a:rPr>
              <a:t>érettségi bizonyítványban szereplő vizsgatárgyak százalékos eredményeiből</a:t>
            </a:r>
            <a:r>
              <a:rPr lang="hu-HU" sz="1800" dirty="0">
                <a:latin typeface="Century Gothic" panose="020B0502020202020204" pitchFamily="34" charset="0"/>
              </a:rPr>
              <a:t> kell kiszámolni</a:t>
            </a:r>
            <a:r>
              <a:rPr lang="hu-HU" sz="1400" dirty="0"/>
              <a:t>.</a:t>
            </a:r>
            <a:endParaRPr lang="hu-HU" altLang="hu-HU" sz="22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</a:pPr>
            <a:r>
              <a:rPr lang="hu-HU" altLang="hu-HU" sz="2200" dirty="0">
                <a:latin typeface="Century Gothic" panose="020B0502020202020204" pitchFamily="34" charset="0"/>
              </a:rPr>
              <a:t>A tanulmányi pontok számításának nincs időkorlátja.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u-HU" altLang="hu-HU" sz="1900" dirty="0">
                <a:solidFill>
                  <a:srgbClr val="FF0000"/>
                </a:solidFill>
                <a:latin typeface="Century Gothic" panose="020B0502020202020204" pitchFamily="34" charset="0"/>
              </a:rPr>
              <a:t>Természettudományos tantárgyak</a:t>
            </a:r>
            <a:r>
              <a:rPr lang="hu-HU" altLang="hu-HU" sz="1900" dirty="0">
                <a:latin typeface="Century Gothic" panose="020B0502020202020204" pitchFamily="34" charset="0"/>
              </a:rPr>
              <a:t>: fizika, kémia, biológia, földrajz (földünk és környezetünk), természettudomány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hu-HU" altLang="hu-HU" sz="2200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hu-HU" altLang="hu-HU" sz="2400" b="1" dirty="0">
                <a:latin typeface="Century Gothic" panose="020B0502020202020204" pitchFamily="34" charset="0"/>
              </a:rPr>
              <a:t>Érettségi pontok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u-HU" altLang="hu-HU" sz="2200" dirty="0">
                <a:solidFill>
                  <a:srgbClr val="FF0000"/>
                </a:solidFill>
                <a:latin typeface="Century Gothic" panose="020B0502020202020204" pitchFamily="34" charset="0"/>
              </a:rPr>
              <a:t>Maximum 200 pont szerezhető.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u-HU" altLang="hu-HU" sz="2200" dirty="0">
                <a:solidFill>
                  <a:srgbClr val="FF0000"/>
                </a:solidFill>
                <a:latin typeface="Century Gothic" panose="020B0502020202020204" pitchFamily="34" charset="0"/>
              </a:rPr>
              <a:t>Az adott szakra előírt két érettségi vizsgatárgy százalékos eredményéből kell kiszámolni, azonos a százalékos eredménnyel. </a:t>
            </a:r>
            <a:r>
              <a:rPr lang="hu-HU" altLang="hu-HU" sz="2200" dirty="0">
                <a:solidFill>
                  <a:srgbClr val="336600"/>
                </a:solidFill>
                <a:latin typeface="Century Gothic" panose="020B0502020202020204" pitchFamily="34" charset="0"/>
              </a:rPr>
              <a:t>L</a:t>
            </a:r>
            <a:r>
              <a:rPr lang="hu-HU" sz="1800" dirty="0">
                <a:latin typeface="Century Gothic" panose="020B0502020202020204" pitchFamily="34" charset="0"/>
              </a:rPr>
              <a:t>egalább egy emelt szintű érettségi vizsga megléte kötelező alapképzésen, osztatlan képzésen!</a:t>
            </a:r>
            <a:endParaRPr lang="hu-HU" altLang="hu-HU" sz="18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6</a:t>
            </a:fld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92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80727"/>
            <a:ext cx="8932507" cy="5740747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ts val="600"/>
              </a:spcBef>
              <a:buNone/>
            </a:pPr>
            <a:endParaRPr lang="hu-HU" altLang="hu-HU" sz="18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hu-HU" altLang="hu-HU" sz="18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Alapképzésen és osztatlan képzésen</a:t>
            </a:r>
          </a:p>
          <a:p>
            <a:pPr marL="400050" lvl="1" indent="-4000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 </a:t>
            </a:r>
            <a:r>
              <a:rPr lang="hu-HU" altLang="hu-H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tanulmányi pontok </a:t>
            </a:r>
            <a: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és az </a:t>
            </a:r>
            <a:r>
              <a:rPr lang="hu-HU" altLang="hu-H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érettségi pontok </a:t>
            </a:r>
            <a: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összege + a </a:t>
            </a:r>
            <a:r>
              <a:rPr lang="hu-HU" altLang="hu-H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többletpontok </a:t>
            </a:r>
            <a:r>
              <a:rPr lang="hu-HU" altLang="hu-HU" sz="24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vagy</a:t>
            </a:r>
          </a:p>
          <a:p>
            <a:pPr marL="400050" lvl="1" indent="-4000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az </a:t>
            </a:r>
            <a:r>
              <a:rPr lang="hu-HU" altLang="hu-H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érettségi pontok </a:t>
            </a:r>
            <a: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kétszerese + a </a:t>
            </a:r>
            <a:r>
              <a:rPr lang="hu-HU" altLang="hu-H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többletpontok</a:t>
            </a:r>
            <a:endParaRPr lang="hu-HU" altLang="hu-HU" sz="24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hu-HU" sz="1800" dirty="0">
              <a:latin typeface="Century Gothic" panose="020B0502020202020204" pitchFamily="34" charset="0"/>
            </a:endParaRP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800" dirty="0">
                <a:latin typeface="Century Gothic" panose="020B0502020202020204" pitchFamily="34" charset="0"/>
              </a:rPr>
              <a:t>A </a:t>
            </a:r>
            <a:r>
              <a:rPr lang="hu-HU" sz="1800" b="1" dirty="0">
                <a:latin typeface="Century Gothic" panose="020B0502020202020204" pitchFamily="34" charset="0"/>
              </a:rPr>
              <a:t>szakképzettséggel rendelkező jelentkezők</a:t>
            </a:r>
            <a:r>
              <a:rPr lang="hu-HU" sz="1800" dirty="0">
                <a:latin typeface="Century Gothic" panose="020B0502020202020204" pitchFamily="34" charset="0"/>
              </a:rPr>
              <a:t> – amennyiben szakiránynak megfelelő alap- vagy osztatlan képzésre jelentkeznek – felvételi </a:t>
            </a:r>
            <a:r>
              <a:rPr lang="hu-HU" sz="1800" dirty="0" err="1">
                <a:latin typeface="Century Gothic" panose="020B0502020202020204" pitchFamily="34" charset="0"/>
              </a:rPr>
              <a:t>összpontszámát</a:t>
            </a:r>
            <a:r>
              <a:rPr lang="hu-HU" sz="1800" dirty="0">
                <a:latin typeface="Century Gothic" panose="020B0502020202020204" pitchFamily="34" charset="0"/>
              </a:rPr>
              <a:t> az alábbiak szerint is ki lehet számítani:</a:t>
            </a:r>
            <a:endParaRPr lang="hu-HU" altLang="hu-HU" sz="18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400050" lvl="1" indent="-400050">
              <a:spcBef>
                <a:spcPts val="600"/>
              </a:spcBef>
              <a:spcAft>
                <a:spcPts val="600"/>
              </a:spcAft>
              <a:buFont typeface="+mj-lt"/>
              <a:buAutoNum type="romanUcPeriod" startAt="3"/>
            </a:pP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 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tanulmányi pontok 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és az 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érettségi és szakmai vizsga 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összege + a 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többletpontok </a:t>
            </a:r>
            <a:r>
              <a:rPr lang="hu-HU" altLang="hu-HU" sz="18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vagy</a:t>
            </a:r>
          </a:p>
          <a:p>
            <a:pPr marL="400050" lvl="1" indent="-400050">
              <a:spcBef>
                <a:spcPts val="600"/>
              </a:spcBef>
              <a:spcAft>
                <a:spcPts val="600"/>
              </a:spcAft>
              <a:buFont typeface="+mj-lt"/>
              <a:buAutoNum type="romanUcPeriod" startAt="3"/>
            </a:pP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az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érettségi és szakmai vizsga 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összeg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kétszerese + a 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többletpontok </a:t>
            </a:r>
            <a:r>
              <a:rPr lang="hu-HU" altLang="hu-HU" sz="18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vagy</a:t>
            </a:r>
          </a:p>
          <a:p>
            <a:pPr marL="400050" lvl="1" indent="-400050">
              <a:spcBef>
                <a:spcPts val="600"/>
              </a:spcBef>
              <a:spcAft>
                <a:spcPts val="600"/>
              </a:spcAft>
              <a:buFont typeface="+mj-lt"/>
              <a:buAutoNum type="romanUcPeriod" startAt="3"/>
            </a:pPr>
            <a:r>
              <a:rPr lang="hu-HU" altLang="hu-HU" sz="1800" dirty="0">
                <a:solidFill>
                  <a:srgbClr val="336600"/>
                </a:solidFill>
                <a:latin typeface="Century Gothic" panose="020B0502020202020204" pitchFamily="34" charset="0"/>
              </a:rPr>
              <a:t>a</a:t>
            </a:r>
            <a:r>
              <a:rPr lang="hu-HU" altLang="hu-HU" sz="18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szakmai vizsga  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négyszerese + a 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többletpontok </a:t>
            </a:r>
          </a:p>
          <a:p>
            <a:pPr marL="400050" lvl="1" indent="-400050">
              <a:spcBef>
                <a:spcPts val="600"/>
              </a:spcBef>
              <a:spcAft>
                <a:spcPts val="600"/>
              </a:spcAft>
              <a:buFont typeface="+mj-lt"/>
              <a:buAutoNum type="romanUcPeriod" startAt="3"/>
            </a:pP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gyéb  számítási módon</a:t>
            </a:r>
            <a:endParaRPr lang="hu-HU" altLang="hu-HU" sz="18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hu-HU" sz="1350" dirty="0">
              <a:latin typeface="Century Gothic" panose="020B0502020202020204" pitchFamily="34" charset="0"/>
            </a:endParaRPr>
          </a:p>
          <a:p>
            <a:pPr marL="0" lvl="1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hu-HU" sz="1500" dirty="0">
              <a:latin typeface="Century Gothic" panose="020B0502020202020204" pitchFamily="34" charset="0"/>
            </a:endParaRP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hu-HU" sz="1100" dirty="0"/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hu-HU" sz="1100" dirty="0"/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hu-HU" sz="1100" dirty="0"/>
          </a:p>
          <a:p>
            <a:pPr marL="0" lvl="1" indent="0">
              <a:spcBef>
                <a:spcPts val="0"/>
              </a:spcBef>
              <a:buNone/>
            </a:pPr>
            <a:endParaRPr lang="hu-HU" altLang="hu-HU" sz="16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hu-HU" altLang="hu-HU" sz="12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7</a:t>
            </a:fld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904875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0728"/>
            <a:ext cx="8229600" cy="432047"/>
          </a:xfrm>
        </p:spPr>
        <p:txBody>
          <a:bodyPr>
            <a:noAutofit/>
          </a:bodyPr>
          <a:lstStyle/>
          <a:p>
            <a:pPr eaLnBrk="1" hangingPunct="1"/>
            <a:r>
              <a:rPr lang="hu-HU" alt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Összpontszám</a:t>
            </a:r>
          </a:p>
        </p:txBody>
      </p:sp>
    </p:spTree>
    <p:extLst>
      <p:ext uri="{BB962C8B-B14F-4D97-AF65-F5344CB8AC3E}">
        <p14:creationId xmlns:p14="http://schemas.microsoft.com/office/powerpoint/2010/main" val="2272025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80728"/>
            <a:ext cx="8932507" cy="5375622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ts val="600"/>
              </a:spcBef>
              <a:buNone/>
            </a:pPr>
            <a:endParaRPr lang="hu-HU" altLang="hu-HU" sz="18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hu-HU" altLang="hu-HU" sz="18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Alapképzésen és osztatlan képzésen</a:t>
            </a: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hu-HU" altLang="hu-HU" sz="18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VI. Egyéb számítási mód</a:t>
            </a:r>
          </a:p>
          <a:p>
            <a:pPr marL="0" lvl="1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hu-HU" sz="1100" b="1" dirty="0">
              <a:latin typeface="Century Gothic" panose="020B0502020202020204" pitchFamily="34" charset="0"/>
            </a:endParaRPr>
          </a:p>
          <a:p>
            <a:pPr marL="0" lvl="1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700" b="1" dirty="0">
                <a:latin typeface="Century Gothic" panose="020B0502020202020204" pitchFamily="34" charset="0"/>
              </a:rPr>
              <a:t>Felsőoktatási szakképzésben szerzett oklevéllel vagy felsőfokú végzettséggel jelentkezők </a:t>
            </a:r>
            <a:r>
              <a:rPr lang="hu-HU" sz="1700" dirty="0">
                <a:latin typeface="Century Gothic" panose="020B0502020202020204" pitchFamily="34" charset="0"/>
              </a:rPr>
              <a:t>felvételi pontszámát az oklevél minősítésének maximum 400 pontos értékelésével is ki lehet számítani (az emelt szintű érettségi követelménytől való eltekintéssel): az egyes minősítésekhez tartozó pontszámokat 280 és 400 pont között arányosan kell megállapítani.</a:t>
            </a:r>
            <a:endParaRPr lang="hu-HU" altLang="hu-HU" sz="17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altLang="hu-H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KRE-ÁJK-án </a:t>
            </a:r>
            <a:r>
              <a:rPr lang="hu-HU" altLang="hu-HU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felsőfokú oklevél birtokában az oklevél minősítése </a:t>
            </a:r>
            <a:r>
              <a:rPr lang="hu-HU" altLang="hu-H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alapján szerezhető </a:t>
            </a:r>
          </a:p>
          <a:p>
            <a:pPr marL="0" lvl="1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altLang="hu-H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hu-HU" altLang="hu-HU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max</a:t>
            </a:r>
            <a:r>
              <a:rPr lang="hu-HU" altLang="hu-HU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 400 pont </a:t>
            </a:r>
            <a:r>
              <a:rPr lang="hu-HU" altLang="hu-H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+ a </a:t>
            </a:r>
            <a:r>
              <a:rPr lang="hu-HU" altLang="hu-HU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többletpontok</a:t>
            </a:r>
            <a:r>
              <a:rPr lang="hu-HU" altLang="hu-H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400050" lvl="1" indent="0">
              <a:buNone/>
            </a:pPr>
            <a:br>
              <a:rPr lang="hu-HU" sz="1700" dirty="0">
                <a:latin typeface="Century Gothic" panose="020B0502020202020204" pitchFamily="34" charset="0"/>
              </a:rPr>
            </a:br>
            <a:r>
              <a:rPr lang="hu-HU" sz="1700" dirty="0">
                <a:latin typeface="Century Gothic" panose="020B0502020202020204" pitchFamily="34" charset="0"/>
              </a:rPr>
              <a:t>- kitűnő/kitüntetéses/kiváló/jeles minősítésű oklevél: 400 pont,</a:t>
            </a:r>
          </a:p>
          <a:p>
            <a:pPr marL="400050" lvl="1" indent="0">
              <a:buNone/>
            </a:pPr>
            <a:r>
              <a:rPr lang="hu-HU" sz="1700" dirty="0">
                <a:latin typeface="Century Gothic" panose="020B0502020202020204" pitchFamily="34" charset="0"/>
              </a:rPr>
              <a:t>- jó minősítésű oklevél: 400 pont,</a:t>
            </a:r>
          </a:p>
          <a:p>
            <a:pPr marL="400050" lvl="1" indent="0">
              <a:buNone/>
            </a:pPr>
            <a:r>
              <a:rPr lang="hu-HU" sz="1700" dirty="0">
                <a:latin typeface="Century Gothic" panose="020B0502020202020204" pitchFamily="34" charset="0"/>
              </a:rPr>
              <a:t>- közepes minősítésű oklevél: 355 pont,</a:t>
            </a:r>
          </a:p>
          <a:p>
            <a:pPr marL="400050" lvl="1" indent="0">
              <a:buNone/>
            </a:pPr>
            <a:r>
              <a:rPr lang="hu-HU" sz="1700" dirty="0">
                <a:latin typeface="Century Gothic" panose="020B0502020202020204" pitchFamily="34" charset="0"/>
              </a:rPr>
              <a:t>- elégséges minősítésű oklevél: 310 pont.</a:t>
            </a: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hu-HU" altLang="hu-HU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685800" lvl="2">
              <a:spcBef>
                <a:spcPts val="600"/>
              </a:spcBef>
              <a:spcAft>
                <a:spcPts val="600"/>
              </a:spcAft>
            </a:pPr>
            <a:endParaRPr lang="hu-HU" altLang="hu-HU" sz="11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hu-HU" altLang="hu-HU" sz="16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hu-HU" altLang="hu-HU" sz="12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8</a:t>
            </a:fld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904875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6064" y="939081"/>
            <a:ext cx="8229600" cy="504056"/>
          </a:xfrm>
        </p:spPr>
        <p:txBody>
          <a:bodyPr>
            <a:noAutofit/>
          </a:bodyPr>
          <a:lstStyle/>
          <a:p>
            <a:pPr eaLnBrk="1" hangingPunct="1"/>
            <a:r>
              <a:rPr lang="hu-HU" alt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Összpontszám</a:t>
            </a:r>
          </a:p>
        </p:txBody>
      </p:sp>
    </p:spTree>
    <p:extLst>
      <p:ext uri="{BB962C8B-B14F-4D97-AF65-F5344CB8AC3E}">
        <p14:creationId xmlns:p14="http://schemas.microsoft.com/office/powerpoint/2010/main" val="3066274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>
            <a:extLst>
              <a:ext uri="{FF2B5EF4-FFF2-40B4-BE49-F238E27FC236}">
                <a16:creationId xmlns:a16="http://schemas.microsoft.com/office/drawing/2014/main" id="{B1913F66-2465-4EBD-8A01-2BC4B892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7490"/>
            <a:ext cx="8229600" cy="540147"/>
          </a:xfrm>
        </p:spPr>
        <p:txBody>
          <a:bodyPr>
            <a:normAutofit/>
          </a:bodyPr>
          <a:lstStyle/>
          <a:p>
            <a:r>
              <a:rPr lang="hu-HU" alt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Összpontszám</a:t>
            </a:r>
            <a:endParaRPr lang="hu-HU" sz="28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7"/>
            <a:ext cx="8229600" cy="5035699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ts val="600"/>
              </a:spcBef>
              <a:buNone/>
            </a:pPr>
            <a:r>
              <a:rPr lang="hu-HU" altLang="hu-HU" sz="18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Alapképzésen és osztatlan képzésen</a:t>
            </a: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hu-HU" altLang="hu-HU" sz="18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VI. Egyéb számítási mód</a:t>
            </a: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hu-HU" altLang="hu-HU" sz="18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Emelt szintű tantárgyi érettségi vizsgakövetelmény</a:t>
            </a: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altLang="hu-H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 jelentkezés feltételeként meghatározott emelt szintű tantárgyi vizsgakövetelmény teljesítése lehetséges:</a:t>
            </a: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altLang="hu-H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az </a:t>
            </a:r>
            <a:r>
              <a:rPr lang="hu-HU" altLang="hu-H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érettségi idején </a:t>
            </a:r>
            <a:r>
              <a:rPr lang="hu-HU" altLang="hu-H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illetve érettségi bizonyítvány megszerzését követően letett érettségi tárgy vizsgájával (érettségi tanúsítványt állítanak ki) – legalább </a:t>
            </a:r>
            <a:r>
              <a:rPr lang="hu-HU" altLang="hu-HU" sz="1500" b="1" dirty="0">
                <a:solidFill>
                  <a:srgbClr val="E46C0A"/>
                </a:solidFill>
                <a:latin typeface="Century Gothic" panose="020B0502020202020204" pitchFamily="34" charset="0"/>
              </a:rPr>
              <a:t>45% </a:t>
            </a:r>
          </a:p>
          <a:p>
            <a:pPr marL="28575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500" b="1" dirty="0">
                <a:solidFill>
                  <a:srgbClr val="E46C0A"/>
                </a:solidFill>
                <a:latin typeface="Century Gothic" panose="020B0502020202020204" pitchFamily="34" charset="0"/>
              </a:rPr>
              <a:t>2005. előtt érettségiző </a:t>
            </a:r>
            <a:r>
              <a:rPr lang="hu-HU" altLang="hu-H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(kétszintű érettségi vizsga bevezetése előtt érettségiző)</a:t>
            </a:r>
          </a:p>
          <a:p>
            <a:pPr marL="685800" lvl="2">
              <a:spcBef>
                <a:spcPts val="600"/>
              </a:spcBef>
              <a:spcAft>
                <a:spcPts val="600"/>
              </a:spcAft>
            </a:pPr>
            <a:r>
              <a:rPr lang="hu-HU" altLang="hu-H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vagy jelentkezik emelt szintű érettségire</a:t>
            </a:r>
          </a:p>
          <a:p>
            <a:pPr marL="685800" lvl="2" algn="just">
              <a:spcBef>
                <a:spcPts val="600"/>
              </a:spcBef>
              <a:spcAft>
                <a:spcPts val="600"/>
              </a:spcAft>
            </a:pPr>
            <a:r>
              <a:rPr lang="hu-HU" altLang="hu-H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vagy felsőfokú oklevél vagy felsőoktatási szakképzésen szerzett oklevél alapján számítunk  felvételi pontszámot és eltekintünk az emelt szintű érettségi követelménytől is: </a:t>
            </a:r>
          </a:p>
          <a:p>
            <a:pPr marL="1143000" lvl="3">
              <a:spcBef>
                <a:spcPts val="0"/>
              </a:spcBef>
            </a:pPr>
            <a:r>
              <a:rPr lang="hu-HU" altLang="hu-H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kitűnő/jeles (5) minősítésű oklevél:	400 pont</a:t>
            </a:r>
          </a:p>
          <a:p>
            <a:pPr marL="1143000" lvl="3">
              <a:spcBef>
                <a:spcPts val="0"/>
              </a:spcBef>
            </a:pPr>
            <a:r>
              <a:rPr lang="hu-HU" altLang="hu-H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jó(4) minősítésű oklevél:		400 pont</a:t>
            </a:r>
          </a:p>
          <a:p>
            <a:pPr marL="1143000" lvl="3">
              <a:spcBef>
                <a:spcPts val="0"/>
              </a:spcBef>
            </a:pPr>
            <a:r>
              <a:rPr lang="hu-HU" altLang="hu-H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Közepes (3) minősítésű oklevél:	355 pont</a:t>
            </a:r>
          </a:p>
          <a:p>
            <a:pPr marL="1143000" lvl="3">
              <a:spcBef>
                <a:spcPts val="0"/>
              </a:spcBef>
            </a:pPr>
            <a:r>
              <a:rPr lang="hu-HU" altLang="hu-H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Elégséges (2) minősítésű oklevél:	310 pont</a:t>
            </a:r>
          </a:p>
          <a:p>
            <a:pPr marL="914400" lvl="3" indent="0">
              <a:spcBef>
                <a:spcPts val="0"/>
              </a:spcBef>
              <a:buNone/>
            </a:pPr>
            <a:endParaRPr lang="hu-HU" altLang="hu-HU" sz="15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9</a:t>
            </a:fld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7" y="-27384"/>
            <a:ext cx="9153427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5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4701</TotalTime>
  <Words>2203</Words>
  <Application>Microsoft Office PowerPoint</Application>
  <PresentationFormat>Diavetítés a képernyőre (4:3 oldalarány)</PresentationFormat>
  <Paragraphs>341</Paragraphs>
  <Slides>21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</vt:lpstr>
      <vt:lpstr>Century Gothic</vt:lpstr>
      <vt:lpstr>Wingdings</vt:lpstr>
      <vt:lpstr>Office-téma</vt:lpstr>
      <vt:lpstr>Odafigyelés, emberarcú képzés! </vt:lpstr>
      <vt:lpstr>Hol lehet és kell tájékozódni, jelentkezni</vt:lpstr>
      <vt:lpstr>Elektronikus ügyintézés</vt:lpstr>
      <vt:lpstr>A 2021. évi általános eljárás főbb dátumai</vt:lpstr>
      <vt:lpstr>Benyújtandó  dokumentumok</vt:lpstr>
      <vt:lpstr>Tanulmányi pontok és érettségi pontok</vt:lpstr>
      <vt:lpstr>Összpontszám</vt:lpstr>
      <vt:lpstr>Összpontszám</vt:lpstr>
      <vt:lpstr>Összpontszám</vt:lpstr>
      <vt:lpstr>PowerPoint-bemutató</vt:lpstr>
      <vt:lpstr>Összpontszám</vt:lpstr>
      <vt:lpstr>Többletpontok I. – Kötelező többletpontok</vt:lpstr>
      <vt:lpstr>Többletpontok II. – Adható többletpontok</vt:lpstr>
      <vt:lpstr>Esélyegyenlőség biztosítása</vt:lpstr>
      <vt:lpstr>Állam- és jogtudományi Kar (KRE-ÁJK) képzései</vt:lpstr>
      <vt:lpstr> Érettségi vizsgakövetelmények a KRE ÁJK által meghirdetett Osztatlan képzésen (O)  </vt:lpstr>
      <vt:lpstr> Érettségi vizsgakövetelmények a KRE ÁJK által meghirdetett Alapképzésen (A)   </vt:lpstr>
      <vt:lpstr> Érettségi vizsgakövetelmények a KRE ÁJK által meghirdetett Felsőoktatási szakképzésen (F)   </vt:lpstr>
      <vt:lpstr> Önköltség összege a 2021/2022. tanévben  jogviszonyt megkezdett hallgatóknak</vt:lpstr>
      <vt:lpstr>Képzéseinkről bővebben</vt:lpstr>
      <vt:lpstr>PowerPoint-bemutató</vt:lpstr>
    </vt:vector>
  </TitlesOfParts>
  <Company>BKF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Felvételi információk</dc:title>
  <dc:creator>Szabó Katalin Zsuzsanna</dc:creator>
  <cp:lastModifiedBy>Vas Mária</cp:lastModifiedBy>
  <cp:revision>368</cp:revision>
  <cp:lastPrinted>2015-01-20T19:02:36Z</cp:lastPrinted>
  <dcterms:created xsi:type="dcterms:W3CDTF">2013-01-01T19:04:38Z</dcterms:created>
  <dcterms:modified xsi:type="dcterms:W3CDTF">2021-01-27T08:02:26Z</dcterms:modified>
</cp:coreProperties>
</file>